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62" r:id="rId2"/>
    <p:sldId id="264" r:id="rId3"/>
    <p:sldId id="265" r:id="rId4"/>
    <p:sldId id="267" r:id="rId5"/>
    <p:sldId id="269" r:id="rId6"/>
    <p:sldId id="276" r:id="rId7"/>
    <p:sldId id="268" r:id="rId8"/>
    <p:sldId id="278" r:id="rId9"/>
    <p:sldId id="257" r:id="rId10"/>
    <p:sldId id="277" r:id="rId11"/>
    <p:sldId id="279" r:id="rId12"/>
    <p:sldId id="271" r:id="rId13"/>
    <p:sldId id="272" r:id="rId14"/>
    <p:sldId id="274" r:id="rId15"/>
    <p:sldId id="280" r:id="rId16"/>
    <p:sldId id="273" r:id="rId17"/>
    <p:sldId id="275" r:id="rId1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9866" autoAdjust="0"/>
  </p:normalViewPr>
  <p:slideViewPr>
    <p:cSldViewPr snapToGrid="0" snapToObjects="1">
      <p:cViewPr varScale="1">
        <p:scale>
          <a:sx n="133" d="100"/>
          <a:sy n="133" d="100"/>
        </p:scale>
        <p:origin x="-1096" y="-112"/>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printerSettings" Target="printerSettings/printerSettings1.bin"/><Relationship Id="rId21" Type="http://schemas.openxmlformats.org/officeDocument/2006/relationships/presProps" Target="presProps.xml"/><Relationship Id="rId22" Type="http://schemas.openxmlformats.org/officeDocument/2006/relationships/viewProps" Target="viewProps.xml"/><Relationship Id="rId23" Type="http://schemas.openxmlformats.org/officeDocument/2006/relationships/theme" Target="theme/theme1.xml"/><Relationship Id="rId2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4095610-AA40-5942-A5FC-462F5F432CC9}" type="datetimeFigureOut">
              <a:rPr lang="en-US" smtClean="0"/>
              <a:t>21-01-19</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CA" smtClean="0"/>
              <a:t>Click to edit Master text styles</a:t>
            </a:r>
          </a:p>
          <a:p>
            <a:pPr lvl="1"/>
            <a:r>
              <a:rPr lang="en-CA" smtClean="0"/>
              <a:t>Second level</a:t>
            </a:r>
          </a:p>
          <a:p>
            <a:pPr lvl="2"/>
            <a:r>
              <a:rPr lang="en-CA" smtClean="0"/>
              <a:t>Third level</a:t>
            </a:r>
          </a:p>
          <a:p>
            <a:pPr lvl="3"/>
            <a:r>
              <a:rPr lang="en-CA" smtClean="0"/>
              <a:t>Fourth level</a:t>
            </a:r>
          </a:p>
          <a:p>
            <a:pPr lvl="4"/>
            <a:r>
              <a:rPr lang="en-CA"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15B45D2-8214-C948-AA04-185DD355DDDB}" type="slidenum">
              <a:rPr lang="en-US" smtClean="0"/>
              <a:t>‹#›</a:t>
            </a:fld>
            <a:endParaRPr lang="en-US"/>
          </a:p>
        </p:txBody>
      </p:sp>
    </p:spTree>
    <p:extLst>
      <p:ext uri="{BB962C8B-B14F-4D97-AF65-F5344CB8AC3E}">
        <p14:creationId xmlns:p14="http://schemas.microsoft.com/office/powerpoint/2010/main" val="296114020"/>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15B45D2-8214-C948-AA04-185DD355DDDB}" type="slidenum">
              <a:rPr lang="en-US" smtClean="0"/>
              <a:t>1</a:t>
            </a:fld>
            <a:endParaRPr lang="en-US"/>
          </a:p>
        </p:txBody>
      </p:sp>
    </p:spTree>
    <p:extLst>
      <p:ext uri="{BB962C8B-B14F-4D97-AF65-F5344CB8AC3E}">
        <p14:creationId xmlns:p14="http://schemas.microsoft.com/office/powerpoint/2010/main" val="34038839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smtClean="0">
                <a:solidFill>
                  <a:schemeClr val="tx1"/>
                </a:solidFill>
                <a:effectLst/>
                <a:latin typeface="+mn-lt"/>
                <a:ea typeface="+mn-ea"/>
                <a:cs typeface="+mn-cs"/>
              </a:rPr>
              <a:t>Importance of abundance and biomass indices:</a:t>
            </a:r>
          </a:p>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Make sure that everyone understands</a:t>
            </a:r>
            <a:r>
              <a:rPr lang="en-US" baseline="0" dirty="0" smtClean="0"/>
              <a:t> that indices can be directly equated with abundance and biomass estimates and how reliable they are.</a:t>
            </a:r>
            <a:endParaRPr lang="en-US" dirty="0" smtClean="0"/>
          </a:p>
          <a:p>
            <a:endParaRPr lang="en-US" dirty="0" smtClean="0"/>
          </a:p>
          <a:p>
            <a:endParaRPr lang="en-CA" sz="1200" kern="1200" dirty="0" smtClean="0">
              <a:solidFill>
                <a:schemeClr val="tx1"/>
              </a:solidFill>
              <a:effectLst/>
              <a:latin typeface="+mn-lt"/>
              <a:ea typeface="+mn-ea"/>
              <a:cs typeface="+mn-cs"/>
            </a:endParaRPr>
          </a:p>
          <a:p>
            <a:pPr lvl="0"/>
            <a:r>
              <a:rPr lang="en-US" sz="1200" kern="1200" dirty="0" smtClean="0">
                <a:solidFill>
                  <a:schemeClr val="tx1"/>
                </a:solidFill>
                <a:effectLst/>
                <a:latin typeface="+mn-lt"/>
                <a:ea typeface="+mn-ea"/>
                <a:cs typeface="+mn-cs"/>
              </a:rPr>
              <a:t>A good sampling protocol aims to control or quantify any factors which may systematically bias observed catches between different survey years or regions.</a:t>
            </a:r>
            <a:endParaRPr lang="en-CA" sz="1200" kern="1200" dirty="0" smtClean="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smtClean="0">
                <a:solidFill>
                  <a:schemeClr val="tx1"/>
                </a:solidFill>
                <a:effectLst/>
                <a:latin typeface="+mn-lt"/>
                <a:ea typeface="+mn-ea"/>
                <a:cs typeface="+mn-cs"/>
              </a:rPr>
              <a:t>Examples of </a:t>
            </a:r>
            <a:r>
              <a:rPr lang="en-US" sz="1200" b="1" kern="1200" dirty="0" smtClean="0">
                <a:solidFill>
                  <a:schemeClr val="tx1"/>
                </a:solidFill>
                <a:effectLst/>
                <a:latin typeface="+mn-lt"/>
                <a:ea typeface="+mn-ea"/>
                <a:cs typeface="+mn-cs"/>
              </a:rPr>
              <a:t>controlled factors</a:t>
            </a:r>
            <a:r>
              <a:rPr lang="en-US" sz="1200" kern="1200" dirty="0" smtClean="0">
                <a:solidFill>
                  <a:schemeClr val="tx1"/>
                </a:solidFill>
                <a:effectLst/>
                <a:latin typeface="+mn-lt"/>
                <a:ea typeface="+mn-ea"/>
                <a:cs typeface="+mn-cs"/>
              </a:rPr>
              <a:t>:</a:t>
            </a:r>
          </a:p>
          <a:p>
            <a:pPr marL="1085850" lvl="2" indent="-171450">
              <a:buFont typeface="Arial" panose="020B0604020202020204" pitchFamily="34" charset="0"/>
              <a:buChar char="•"/>
            </a:pPr>
            <a:r>
              <a:rPr lang="en-US" sz="1200" kern="1200" dirty="0" smtClean="0">
                <a:solidFill>
                  <a:schemeClr val="tx1"/>
                </a:solidFill>
                <a:effectLst/>
                <a:latin typeface="+mn-lt"/>
                <a:ea typeface="+mn-ea"/>
                <a:cs typeface="+mn-cs"/>
              </a:rPr>
              <a:t>Vessel speed.</a:t>
            </a:r>
          </a:p>
          <a:p>
            <a:pPr marL="1085850" lvl="2" indent="-171450">
              <a:buFont typeface="Arial" panose="020B0604020202020204" pitchFamily="34" charset="0"/>
              <a:buChar char="•"/>
            </a:pPr>
            <a:r>
              <a:rPr lang="en-US" sz="1200" kern="1200" dirty="0" smtClean="0">
                <a:solidFill>
                  <a:schemeClr val="tx1"/>
                </a:solidFill>
                <a:effectLst/>
                <a:latin typeface="+mn-lt"/>
                <a:ea typeface="+mn-ea"/>
                <a:cs typeface="+mn-cs"/>
              </a:rPr>
              <a:t>Tow</a:t>
            </a:r>
            <a:r>
              <a:rPr lang="en-US" sz="1200" kern="1200" baseline="0" dirty="0" smtClean="0">
                <a:solidFill>
                  <a:schemeClr val="tx1"/>
                </a:solidFill>
                <a:effectLst/>
                <a:latin typeface="+mn-lt"/>
                <a:ea typeface="+mn-ea"/>
                <a:cs typeface="+mn-cs"/>
              </a:rPr>
              <a:t> duration (5 minutes).</a:t>
            </a:r>
          </a:p>
          <a:p>
            <a:pPr marL="1085850" lvl="2" indent="-171450">
              <a:buFont typeface="Arial" panose="020B0604020202020204" pitchFamily="34" charset="0"/>
              <a:buChar char="•"/>
            </a:pPr>
            <a:r>
              <a:rPr lang="en-US" sz="1600" i="1" dirty="0" smtClean="0"/>
              <a:t>5-minute tow duration </a:t>
            </a:r>
          </a:p>
          <a:p>
            <a:pPr marL="1085850" lvl="2" indent="-171450">
              <a:buFont typeface="Arial" panose="020B0604020202020204" pitchFamily="34" charset="0"/>
              <a:buChar char="•"/>
            </a:pPr>
            <a:r>
              <a:rPr lang="en-US" sz="1600" i="1" dirty="0" smtClean="0"/>
              <a:t>Gear dimensions &amp; configuration. </a:t>
            </a:r>
          </a:p>
          <a:p>
            <a:pPr marL="1085850" lvl="2" indent="-171450">
              <a:buFont typeface="Arial" panose="020B0604020202020204" pitchFamily="34" charset="0"/>
              <a:buChar char="•"/>
            </a:pPr>
            <a:r>
              <a:rPr lang="en-US" sz="1600" i="1" dirty="0" smtClean="0"/>
              <a:t>Time of day</a:t>
            </a:r>
            <a:endParaRPr lang="en-US" sz="1200" kern="1200" dirty="0" smtClean="0">
              <a:solidFill>
                <a:schemeClr val="tx1"/>
              </a:solidFill>
              <a:effectLst/>
              <a:latin typeface="+mn-lt"/>
              <a:ea typeface="+mn-ea"/>
              <a:cs typeface="+mn-cs"/>
            </a:endParaRPr>
          </a:p>
          <a:p>
            <a:pPr marL="628650" lvl="1" indent="-171450">
              <a:buFont typeface="Arial" panose="020B0604020202020204" pitchFamily="34" charset="0"/>
              <a:buChar char="•"/>
            </a:pPr>
            <a:r>
              <a:rPr lang="en-US" sz="1200" kern="1200" dirty="0" smtClean="0">
                <a:solidFill>
                  <a:schemeClr val="tx1"/>
                </a:solidFill>
                <a:effectLst/>
                <a:latin typeface="+mn-lt"/>
                <a:ea typeface="+mn-ea"/>
                <a:cs typeface="+mn-cs"/>
              </a:rPr>
              <a:t>These</a:t>
            </a:r>
            <a:r>
              <a:rPr lang="en-US" sz="1200" kern="1200" baseline="0" dirty="0" smtClean="0">
                <a:solidFill>
                  <a:schemeClr val="tx1"/>
                </a:solidFill>
                <a:effectLst/>
                <a:latin typeface="+mn-lt"/>
                <a:ea typeface="+mn-ea"/>
                <a:cs typeface="+mn-cs"/>
              </a:rPr>
              <a:t> controlled factors a</a:t>
            </a:r>
            <a:r>
              <a:rPr lang="en-US" sz="1200" kern="1200" dirty="0" smtClean="0">
                <a:solidFill>
                  <a:schemeClr val="tx1"/>
                </a:solidFill>
                <a:effectLst/>
                <a:latin typeface="+mn-lt"/>
                <a:ea typeface="+mn-ea"/>
                <a:cs typeface="+mn-cs"/>
              </a:rPr>
              <a:t>ims to maintain the consistency of trawl behavior between different tows.</a:t>
            </a:r>
          </a:p>
          <a:p>
            <a:pPr marL="171450" lvl="0" indent="-171450">
              <a:buFont typeface="Arial" panose="020B0604020202020204" pitchFamily="34" charset="0"/>
              <a:buChar char="•"/>
            </a:pPr>
            <a:endParaRPr lang="en-US" sz="1200" kern="1200" dirty="0" smtClean="0">
              <a:solidFill>
                <a:schemeClr val="tx1"/>
              </a:solidFill>
              <a:effectLst/>
              <a:latin typeface="+mn-lt"/>
              <a:ea typeface="+mn-ea"/>
              <a:cs typeface="+mn-cs"/>
            </a:endParaRPr>
          </a:p>
          <a:p>
            <a:pPr marL="628650" lvl="1" indent="-171450">
              <a:buFont typeface="Arial" panose="020B0604020202020204" pitchFamily="34" charset="0"/>
              <a:buChar char="•"/>
            </a:pPr>
            <a:endParaRPr lang="en-US" sz="1200" kern="1200" dirty="0" smtClean="0">
              <a:solidFill>
                <a:schemeClr val="tx1"/>
              </a:solidFill>
              <a:effectLst/>
              <a:latin typeface="+mn-lt"/>
              <a:ea typeface="+mn-ea"/>
              <a:cs typeface="+mn-cs"/>
            </a:endParaRPr>
          </a:p>
          <a:p>
            <a:pPr marL="0" lvl="0" indent="0">
              <a:buFont typeface="Arial" panose="020B0604020202020204" pitchFamily="34" charset="0"/>
              <a:buNone/>
            </a:pPr>
            <a:endParaRPr lang="en-CA" sz="1200" kern="1200" dirty="0" smtClean="0">
              <a:solidFill>
                <a:schemeClr val="tx1"/>
              </a:solidFill>
              <a:effectLst/>
              <a:latin typeface="+mn-lt"/>
              <a:ea typeface="+mn-ea"/>
              <a:cs typeface="+mn-cs"/>
            </a:endParaRPr>
          </a:p>
          <a:p>
            <a:endParaRPr lang="en-US" dirty="0" smtClean="0"/>
          </a:p>
        </p:txBody>
      </p:sp>
      <p:sp>
        <p:nvSpPr>
          <p:cNvPr id="4" name="Slide Number Placeholder 3"/>
          <p:cNvSpPr>
            <a:spLocks noGrp="1"/>
          </p:cNvSpPr>
          <p:nvPr>
            <p:ph type="sldNum" sz="quarter" idx="10"/>
          </p:nvPr>
        </p:nvSpPr>
        <p:spPr/>
        <p:txBody>
          <a:bodyPr/>
          <a:lstStyle/>
          <a:p>
            <a:fld id="{D15B45D2-8214-C948-AA04-185DD355DDDB}" type="slidenum">
              <a:rPr lang="en-US" smtClean="0"/>
              <a:t>2</a:t>
            </a:fld>
            <a:endParaRPr lang="en-US"/>
          </a:p>
        </p:txBody>
      </p:sp>
    </p:spTree>
    <p:extLst>
      <p:ext uri="{BB962C8B-B14F-4D97-AF65-F5344CB8AC3E}">
        <p14:creationId xmlns:p14="http://schemas.microsoft.com/office/powerpoint/2010/main" val="11406210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r>
              <a:rPr lang="en-US" sz="1200" kern="1200" dirty="0" smtClean="0">
                <a:solidFill>
                  <a:schemeClr val="tx1"/>
                </a:solidFill>
                <a:effectLst/>
                <a:latin typeface="+mn-lt"/>
                <a:ea typeface="+mn-ea"/>
                <a:cs typeface="+mn-cs"/>
              </a:rPr>
              <a:t>Examples of factors </a:t>
            </a:r>
            <a:r>
              <a:rPr lang="en-US" sz="1200" b="1" kern="1200" dirty="0" smtClean="0">
                <a:solidFill>
                  <a:schemeClr val="tx1"/>
                </a:solidFill>
                <a:effectLst/>
                <a:latin typeface="+mn-lt"/>
                <a:ea typeface="+mn-ea"/>
                <a:cs typeface="+mn-cs"/>
              </a:rPr>
              <a:t>uncontrolled</a:t>
            </a:r>
            <a:r>
              <a:rPr lang="en-US" sz="1200" kern="1200" dirty="0" smtClean="0">
                <a:solidFill>
                  <a:schemeClr val="tx1"/>
                </a:solidFill>
                <a:effectLst/>
                <a:latin typeface="+mn-lt"/>
                <a:ea typeface="+mn-ea"/>
                <a:cs typeface="+mn-cs"/>
              </a:rPr>
              <a:t>,</a:t>
            </a:r>
            <a:r>
              <a:rPr lang="en-US" sz="1200" kern="1200" baseline="0" dirty="0" smtClean="0">
                <a:solidFill>
                  <a:schemeClr val="tx1"/>
                </a:solidFill>
                <a:effectLst/>
                <a:latin typeface="+mn-lt"/>
                <a:ea typeface="+mn-ea"/>
                <a:cs typeface="+mn-cs"/>
              </a:rPr>
              <a:t> but </a:t>
            </a:r>
            <a:r>
              <a:rPr lang="en-US" sz="1200" b="1" kern="1200" baseline="0" dirty="0" smtClean="0">
                <a:solidFill>
                  <a:schemeClr val="tx1"/>
                </a:solidFill>
                <a:effectLst/>
                <a:latin typeface="+mn-lt"/>
                <a:ea typeface="+mn-ea"/>
                <a:cs typeface="+mn-cs"/>
              </a:rPr>
              <a:t>accounted</a:t>
            </a:r>
            <a:r>
              <a:rPr lang="en-US" sz="1200" kern="1200" baseline="0" dirty="0" smtClean="0">
                <a:solidFill>
                  <a:schemeClr val="tx1"/>
                </a:solidFill>
                <a:effectLst/>
                <a:latin typeface="+mn-lt"/>
                <a:ea typeface="+mn-ea"/>
                <a:cs typeface="+mn-cs"/>
              </a:rPr>
              <a:t> for:</a:t>
            </a:r>
          </a:p>
          <a:p>
            <a:pPr marL="628650" lvl="1" indent="-171450">
              <a:buFont typeface="Arial" panose="020B0604020202020204" pitchFamily="34" charset="0"/>
              <a:buChar char="•"/>
            </a:pPr>
            <a:r>
              <a:rPr lang="en-US" sz="1200" kern="1200" dirty="0" smtClean="0">
                <a:solidFill>
                  <a:schemeClr val="tx1"/>
                </a:solidFill>
                <a:effectLst/>
                <a:latin typeface="+mn-lt"/>
                <a:ea typeface="+mn-ea"/>
                <a:cs typeface="+mn-cs"/>
              </a:rPr>
              <a:t>As an example of a quantified factor, trawl width measurements during trawling are made to estimate the total </a:t>
            </a:r>
            <a:r>
              <a:rPr lang="en-US" sz="1200" b="1" kern="1200" dirty="0" smtClean="0">
                <a:solidFill>
                  <a:schemeClr val="tx1"/>
                </a:solidFill>
                <a:effectLst/>
                <a:latin typeface="+mn-lt"/>
                <a:ea typeface="+mn-ea"/>
                <a:cs typeface="+mn-cs"/>
              </a:rPr>
              <a:t>area swept </a:t>
            </a:r>
            <a:r>
              <a:rPr lang="en-US" sz="1200" kern="1200" dirty="0" smtClean="0">
                <a:solidFill>
                  <a:schemeClr val="tx1"/>
                </a:solidFill>
                <a:effectLst/>
                <a:latin typeface="+mn-lt"/>
                <a:ea typeface="+mn-ea"/>
                <a:cs typeface="+mn-cs"/>
              </a:rPr>
              <a:t>by each trawl of the survey, which shows a lot of variation from tow to tow, through variations</a:t>
            </a:r>
            <a:r>
              <a:rPr lang="en-US" sz="1200" kern="1200" baseline="0" dirty="0" smtClean="0">
                <a:solidFill>
                  <a:schemeClr val="tx1"/>
                </a:solidFill>
                <a:effectLst/>
                <a:latin typeface="+mn-lt"/>
                <a:ea typeface="+mn-ea"/>
                <a:cs typeface="+mn-cs"/>
              </a:rPr>
              <a:t> in trawl width, touchdown and stop times. This is a quantitative measure of </a:t>
            </a:r>
            <a:r>
              <a:rPr lang="en-US" sz="1200" b="1" kern="1200" baseline="0" dirty="0" smtClean="0">
                <a:solidFill>
                  <a:schemeClr val="tx1"/>
                </a:solidFill>
                <a:effectLst/>
                <a:latin typeface="+mn-lt"/>
                <a:ea typeface="+mn-ea"/>
                <a:cs typeface="+mn-cs"/>
              </a:rPr>
              <a:t>fishing effort</a:t>
            </a:r>
            <a:r>
              <a:rPr lang="en-US" sz="1200" b="0" kern="1200" baseline="0" dirty="0" smtClean="0">
                <a:solidFill>
                  <a:schemeClr val="tx1"/>
                </a:solidFill>
                <a:effectLst/>
                <a:latin typeface="+mn-lt"/>
                <a:ea typeface="+mn-ea"/>
                <a:cs typeface="+mn-cs"/>
              </a:rPr>
              <a:t> and is currently the only factor used to standardize survey catches.</a:t>
            </a:r>
            <a:endParaRPr lang="en-US" sz="1200" kern="1200" baseline="0" dirty="0" smtClean="0">
              <a:solidFill>
                <a:schemeClr val="tx1"/>
              </a:solidFill>
              <a:effectLst/>
              <a:latin typeface="+mn-lt"/>
              <a:ea typeface="+mn-ea"/>
              <a:cs typeface="+mn-cs"/>
            </a:endParaRPr>
          </a:p>
          <a:p>
            <a:pPr lvl="0"/>
            <a:endParaRPr lang="en-US" sz="1200" kern="1200" dirty="0" smtClean="0">
              <a:solidFill>
                <a:schemeClr val="tx1"/>
              </a:solidFill>
              <a:effectLst/>
              <a:latin typeface="+mn-lt"/>
              <a:ea typeface="+mn-ea"/>
              <a:cs typeface="+mn-cs"/>
            </a:endParaRPr>
          </a:p>
          <a:p>
            <a:pPr lvl="0"/>
            <a:endParaRPr lang="en-CA" sz="1200" kern="1200" dirty="0" smtClean="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smtClean="0">
                <a:solidFill>
                  <a:schemeClr val="tx1"/>
                </a:solidFill>
                <a:effectLst/>
                <a:latin typeface="+mn-lt"/>
                <a:ea typeface="+mn-ea"/>
                <a:cs typeface="+mn-cs"/>
              </a:rPr>
              <a:t>An example of an </a:t>
            </a:r>
            <a:r>
              <a:rPr lang="en-US" sz="1200" b="1" kern="1200" dirty="0" smtClean="0">
                <a:solidFill>
                  <a:schemeClr val="tx1"/>
                </a:solidFill>
                <a:effectLst/>
                <a:latin typeface="+mn-lt"/>
                <a:ea typeface="+mn-ea"/>
                <a:cs typeface="+mn-cs"/>
              </a:rPr>
              <a:t>uncontrolled</a:t>
            </a:r>
            <a:r>
              <a:rPr lang="en-US" sz="1200" kern="1200" dirty="0" smtClean="0">
                <a:solidFill>
                  <a:schemeClr val="tx1"/>
                </a:solidFill>
                <a:effectLst/>
                <a:latin typeface="+mn-lt"/>
                <a:ea typeface="+mn-ea"/>
                <a:cs typeface="+mn-cs"/>
              </a:rPr>
              <a:t> factor which came about during the assessment last year,</a:t>
            </a:r>
            <a:r>
              <a:rPr lang="en-US" sz="1200" kern="1200" baseline="0" dirty="0" smtClean="0">
                <a:solidFill>
                  <a:schemeClr val="tx1"/>
                </a:solidFill>
                <a:effectLst/>
                <a:latin typeface="+mn-lt"/>
                <a:ea typeface="+mn-ea"/>
                <a:cs typeface="+mn-cs"/>
              </a:rPr>
              <a:t> was the presence of an </a:t>
            </a:r>
            <a:r>
              <a:rPr lang="en-US" sz="1200" b="1" kern="1200" baseline="0" dirty="0" smtClean="0">
                <a:solidFill>
                  <a:schemeClr val="tx1"/>
                </a:solidFill>
                <a:effectLst/>
                <a:latin typeface="+mn-lt"/>
                <a:ea typeface="+mn-ea"/>
                <a:cs typeface="+mn-cs"/>
              </a:rPr>
              <a:t>extended passive trawling </a:t>
            </a:r>
            <a:r>
              <a:rPr lang="en-US" sz="1200" kern="1200" baseline="0" dirty="0" smtClean="0">
                <a:solidFill>
                  <a:schemeClr val="tx1"/>
                </a:solidFill>
                <a:effectLst/>
                <a:latin typeface="+mn-lt"/>
                <a:ea typeface="+mn-ea"/>
                <a:cs typeface="+mn-cs"/>
              </a:rPr>
              <a:t>phase at the end of survey tows.</a:t>
            </a:r>
          </a:p>
          <a:p>
            <a:pPr marL="171450" lvl="0" indent="-171450">
              <a:buFont typeface="Arial" panose="020B0604020202020204" pitchFamily="34" charset="0"/>
              <a:buChar char="•"/>
            </a:pPr>
            <a:r>
              <a:rPr lang="en-US" sz="1200" kern="1200" baseline="0" dirty="0" smtClean="0">
                <a:solidFill>
                  <a:schemeClr val="tx1"/>
                </a:solidFill>
                <a:effectLst/>
                <a:latin typeface="+mn-lt"/>
                <a:ea typeface="+mn-ea"/>
                <a:cs typeface="+mn-cs"/>
              </a:rPr>
              <a:t>This passive trawling phase, which was unaccounted for, occurs in the gap of time between when the stop signal is given and when trawl finally lifts off the bottom during winching, lasting ~1min20s for 2017 and 2018, but swelled to ~2mins in 2019. Keep in mind that a regular tow is only 5 minutes long, so this addition was a source of concern, potentially representing a significant source of uncontrolled positive bias in our abundance and biomass estimates.</a:t>
            </a:r>
          </a:p>
          <a:p>
            <a:pPr marL="628650" lvl="1" indent="-171450">
              <a:buFont typeface="Arial" panose="020B0604020202020204" pitchFamily="34" charset="0"/>
              <a:buChar char="•"/>
            </a:pPr>
            <a:r>
              <a:rPr lang="en-US" sz="1200" kern="1200" dirty="0" smtClean="0">
                <a:solidFill>
                  <a:schemeClr val="tx1"/>
                </a:solidFill>
                <a:effectLst/>
                <a:latin typeface="+mn-lt"/>
                <a:ea typeface="+mn-ea"/>
                <a:cs typeface="+mn-cs"/>
              </a:rPr>
              <a:t>This</a:t>
            </a:r>
            <a:r>
              <a:rPr lang="en-US" sz="1200" kern="1200" baseline="0" dirty="0" smtClean="0">
                <a:solidFill>
                  <a:schemeClr val="tx1"/>
                </a:solidFill>
                <a:effectLst/>
                <a:latin typeface="+mn-lt"/>
                <a:ea typeface="+mn-ea"/>
                <a:cs typeface="+mn-cs"/>
              </a:rPr>
              <a:t> unaccounted source of trawl swept area came about because a confluence of factors:</a:t>
            </a:r>
          </a:p>
          <a:p>
            <a:pPr marL="1085850" lvl="2" indent="-171450">
              <a:buFont typeface="Arial" panose="020B0604020202020204" pitchFamily="34" charset="0"/>
              <a:buChar char="•"/>
            </a:pPr>
            <a:r>
              <a:rPr lang="en-US" sz="1200" kern="1200" baseline="0" dirty="0" smtClean="0">
                <a:solidFill>
                  <a:schemeClr val="tx1"/>
                </a:solidFill>
                <a:effectLst/>
                <a:latin typeface="+mn-lt"/>
                <a:ea typeface="+mn-ea"/>
                <a:cs typeface="+mn-cs"/>
              </a:rPr>
              <a:t>The survey vessel showed only a </a:t>
            </a:r>
            <a:r>
              <a:rPr lang="en-US" sz="1200" b="1" kern="1200" baseline="0" dirty="0" smtClean="0">
                <a:solidFill>
                  <a:schemeClr val="tx1"/>
                </a:solidFill>
                <a:effectLst/>
                <a:latin typeface="+mn-lt"/>
                <a:ea typeface="+mn-ea"/>
                <a:cs typeface="+mn-cs"/>
              </a:rPr>
              <a:t>moderate deceleration </a:t>
            </a:r>
            <a:r>
              <a:rPr lang="en-US" sz="1200" kern="1200" baseline="0" dirty="0" smtClean="0">
                <a:solidFill>
                  <a:schemeClr val="tx1"/>
                </a:solidFill>
                <a:effectLst/>
                <a:latin typeface="+mn-lt"/>
                <a:ea typeface="+mn-ea"/>
                <a:cs typeface="+mn-cs"/>
              </a:rPr>
              <a:t>after the stop signal.</a:t>
            </a:r>
          </a:p>
          <a:p>
            <a:pPr marL="1085850" lvl="2" indent="-171450">
              <a:buFont typeface="Arial" panose="020B0604020202020204" pitchFamily="34" charset="0"/>
              <a:buChar char="•"/>
            </a:pPr>
            <a:r>
              <a:rPr lang="en-US" sz="1200" kern="1200" baseline="0" dirty="0" smtClean="0">
                <a:solidFill>
                  <a:schemeClr val="tx1"/>
                </a:solidFill>
                <a:effectLst/>
                <a:latin typeface="+mn-lt"/>
                <a:ea typeface="+mn-ea"/>
                <a:cs typeface="+mn-cs"/>
              </a:rPr>
              <a:t>The </a:t>
            </a:r>
            <a:r>
              <a:rPr lang="en-US" sz="1200" b="1" kern="1200" baseline="0" dirty="0" smtClean="0">
                <a:solidFill>
                  <a:schemeClr val="tx1"/>
                </a:solidFill>
                <a:effectLst/>
                <a:latin typeface="+mn-lt"/>
                <a:ea typeface="+mn-ea"/>
                <a:cs typeface="+mn-cs"/>
              </a:rPr>
              <a:t>heading</a:t>
            </a:r>
            <a:r>
              <a:rPr lang="en-US" sz="1200" kern="1200" baseline="0" dirty="0" smtClean="0">
                <a:solidFill>
                  <a:schemeClr val="tx1"/>
                </a:solidFill>
                <a:effectLst/>
                <a:latin typeface="+mn-lt"/>
                <a:ea typeface="+mn-ea"/>
                <a:cs typeface="+mn-cs"/>
              </a:rPr>
              <a:t> of the survey vessel was largely </a:t>
            </a:r>
            <a:r>
              <a:rPr lang="en-US" sz="1200" b="1" kern="1200" baseline="0" dirty="0" smtClean="0">
                <a:solidFill>
                  <a:schemeClr val="tx1"/>
                </a:solidFill>
                <a:effectLst/>
                <a:latin typeface="+mn-lt"/>
                <a:ea typeface="+mn-ea"/>
                <a:cs typeface="+mn-cs"/>
              </a:rPr>
              <a:t>maintained</a:t>
            </a:r>
            <a:r>
              <a:rPr lang="en-US" sz="1200" kern="1200" baseline="0" dirty="0" smtClean="0">
                <a:solidFill>
                  <a:schemeClr val="tx1"/>
                </a:solidFill>
                <a:effectLst/>
                <a:latin typeface="+mn-lt"/>
                <a:ea typeface="+mn-ea"/>
                <a:cs typeface="+mn-cs"/>
              </a:rPr>
              <a:t> after the stop signal.</a:t>
            </a:r>
          </a:p>
          <a:p>
            <a:pPr marL="1085850" lvl="2" indent="-171450">
              <a:buFont typeface="Arial" panose="020B0604020202020204" pitchFamily="34" charset="0"/>
              <a:buChar char="•"/>
            </a:pPr>
            <a:r>
              <a:rPr lang="en-US" sz="1200" kern="1200" baseline="0" dirty="0" smtClean="0">
                <a:solidFill>
                  <a:schemeClr val="tx1"/>
                </a:solidFill>
                <a:effectLst/>
                <a:latin typeface="+mn-lt"/>
                <a:ea typeface="+mn-ea"/>
                <a:cs typeface="+mn-cs"/>
              </a:rPr>
              <a:t>The vessel’s </a:t>
            </a:r>
            <a:r>
              <a:rPr lang="en-US" sz="1200" b="1" kern="1200" baseline="0" dirty="0" smtClean="0">
                <a:solidFill>
                  <a:schemeClr val="tx1"/>
                </a:solidFill>
                <a:effectLst/>
                <a:latin typeface="+mn-lt"/>
                <a:ea typeface="+mn-ea"/>
                <a:cs typeface="+mn-cs"/>
              </a:rPr>
              <a:t>winch</a:t>
            </a:r>
            <a:r>
              <a:rPr lang="en-US" sz="1200" kern="1200" baseline="0" dirty="0" smtClean="0">
                <a:solidFill>
                  <a:schemeClr val="tx1"/>
                </a:solidFill>
                <a:effectLst/>
                <a:latin typeface="+mn-lt"/>
                <a:ea typeface="+mn-ea"/>
                <a:cs typeface="+mn-cs"/>
              </a:rPr>
              <a:t> was operated at a </a:t>
            </a:r>
            <a:r>
              <a:rPr lang="en-US" sz="1200" b="1" kern="1200" baseline="0" dirty="0" smtClean="0">
                <a:solidFill>
                  <a:schemeClr val="tx1"/>
                </a:solidFill>
                <a:effectLst/>
                <a:latin typeface="+mn-lt"/>
                <a:ea typeface="+mn-ea"/>
                <a:cs typeface="+mn-cs"/>
              </a:rPr>
              <a:t>lower speed </a:t>
            </a:r>
            <a:r>
              <a:rPr lang="en-US" sz="1200" kern="1200" baseline="0" dirty="0" smtClean="0">
                <a:solidFill>
                  <a:schemeClr val="tx1"/>
                </a:solidFill>
                <a:effectLst/>
                <a:latin typeface="+mn-lt"/>
                <a:ea typeface="+mn-ea"/>
                <a:cs typeface="+mn-cs"/>
              </a:rPr>
              <a:t>than in 2017 and 2018, which extended the period of time the trawl was dragged along the bottom before lifting off.</a:t>
            </a:r>
          </a:p>
          <a:p>
            <a:pPr marL="1085850" lvl="2" indent="-171450">
              <a:buFont typeface="Arial" panose="020B0604020202020204" pitchFamily="34" charset="0"/>
              <a:buChar char="•"/>
            </a:pPr>
            <a:r>
              <a:rPr lang="en-US" sz="1200" kern="1200" baseline="0" dirty="0" smtClean="0">
                <a:solidFill>
                  <a:schemeClr val="tx1"/>
                </a:solidFill>
                <a:effectLst/>
                <a:latin typeface="+mn-lt"/>
                <a:ea typeface="+mn-ea"/>
                <a:cs typeface="+mn-cs"/>
              </a:rPr>
              <a:t>Swept area for this passive phase estimates seemingly represented a 45% average increase over and above the regular swept area which was previous accounted for (~30-35% for 2017 and 2018).</a:t>
            </a:r>
          </a:p>
          <a:p>
            <a:pPr marL="628650" lvl="1" indent="-171450">
              <a:buFont typeface="Arial" panose="020B0604020202020204" pitchFamily="34" charset="0"/>
              <a:buChar char="•"/>
            </a:pPr>
            <a:r>
              <a:rPr lang="en-US" sz="1200" kern="1200" baseline="0" dirty="0" smtClean="0">
                <a:solidFill>
                  <a:schemeClr val="tx1"/>
                </a:solidFill>
                <a:effectLst/>
                <a:latin typeface="+mn-lt"/>
                <a:ea typeface="+mn-ea"/>
                <a:cs typeface="+mn-cs"/>
              </a:rPr>
              <a:t>This led to end-of-tow protocol changes for the 2020 survey:</a:t>
            </a:r>
          </a:p>
          <a:p>
            <a:pPr marL="1085850" lvl="2" indent="-171450">
              <a:buFont typeface="Arial" panose="020B0604020202020204" pitchFamily="34" charset="0"/>
              <a:buChar char="•"/>
            </a:pPr>
            <a:r>
              <a:rPr lang="en-US" sz="1200" b="1" kern="1200" baseline="0" dirty="0" smtClean="0">
                <a:solidFill>
                  <a:schemeClr val="tx1"/>
                </a:solidFill>
                <a:effectLst/>
                <a:latin typeface="+mn-lt"/>
                <a:ea typeface="+mn-ea"/>
                <a:cs typeface="+mn-cs"/>
              </a:rPr>
              <a:t>Stronger deceleration </a:t>
            </a:r>
            <a:r>
              <a:rPr lang="en-US" sz="1200" kern="1200" baseline="0" dirty="0" smtClean="0">
                <a:solidFill>
                  <a:schemeClr val="tx1"/>
                </a:solidFill>
                <a:effectLst/>
                <a:latin typeface="+mn-lt"/>
                <a:ea typeface="+mn-ea"/>
                <a:cs typeface="+mn-cs"/>
              </a:rPr>
              <a:t>of the survey vessel</a:t>
            </a:r>
          </a:p>
          <a:p>
            <a:pPr marL="1085850" lvl="2" indent="-171450">
              <a:buFont typeface="Arial" panose="020B0604020202020204" pitchFamily="34" charset="0"/>
              <a:buChar char="•"/>
            </a:pPr>
            <a:r>
              <a:rPr lang="en-US" sz="1200" b="1" kern="1200" baseline="0" dirty="0" smtClean="0">
                <a:solidFill>
                  <a:schemeClr val="tx1"/>
                </a:solidFill>
                <a:effectLst/>
                <a:latin typeface="+mn-lt"/>
                <a:ea typeface="+mn-ea"/>
                <a:cs typeface="+mn-cs"/>
              </a:rPr>
              <a:t>Turning</a:t>
            </a:r>
            <a:r>
              <a:rPr lang="en-US" sz="1200" kern="1200" baseline="0" dirty="0" smtClean="0">
                <a:solidFill>
                  <a:schemeClr val="tx1"/>
                </a:solidFill>
                <a:effectLst/>
                <a:latin typeface="+mn-lt"/>
                <a:ea typeface="+mn-ea"/>
                <a:cs typeface="+mn-cs"/>
              </a:rPr>
              <a:t> or maneuvering of the </a:t>
            </a:r>
            <a:r>
              <a:rPr lang="en-US" sz="1200" b="1" kern="1200" baseline="0" dirty="0" smtClean="0">
                <a:solidFill>
                  <a:schemeClr val="tx1"/>
                </a:solidFill>
                <a:effectLst/>
                <a:latin typeface="+mn-lt"/>
                <a:ea typeface="+mn-ea"/>
                <a:cs typeface="+mn-cs"/>
              </a:rPr>
              <a:t>vessel</a:t>
            </a:r>
            <a:r>
              <a:rPr lang="en-US" sz="1200" kern="1200" baseline="0" dirty="0" smtClean="0">
                <a:solidFill>
                  <a:schemeClr val="tx1"/>
                </a:solidFill>
                <a:effectLst/>
                <a:latin typeface="+mn-lt"/>
                <a:ea typeface="+mn-ea"/>
                <a:cs typeface="+mn-cs"/>
              </a:rPr>
              <a:t> around the trawl during winching.</a:t>
            </a:r>
          </a:p>
          <a:p>
            <a:pPr marL="1085850" lvl="2" indent="-171450">
              <a:buFont typeface="Arial" panose="020B0604020202020204" pitchFamily="34" charset="0"/>
              <a:buChar char="•"/>
            </a:pPr>
            <a:r>
              <a:rPr lang="en-US" sz="1200" b="1" kern="1200" baseline="0" dirty="0" smtClean="0">
                <a:solidFill>
                  <a:schemeClr val="tx1"/>
                </a:solidFill>
                <a:effectLst/>
                <a:latin typeface="+mn-lt"/>
                <a:ea typeface="+mn-ea"/>
                <a:cs typeface="+mn-cs"/>
              </a:rPr>
              <a:t>Increase</a:t>
            </a:r>
            <a:r>
              <a:rPr lang="en-US" sz="1200" kern="1200" baseline="0" dirty="0" smtClean="0">
                <a:solidFill>
                  <a:schemeClr val="tx1"/>
                </a:solidFill>
                <a:effectLst/>
                <a:latin typeface="+mn-lt"/>
                <a:ea typeface="+mn-ea"/>
                <a:cs typeface="+mn-cs"/>
              </a:rPr>
              <a:t> of </a:t>
            </a:r>
            <a:r>
              <a:rPr lang="en-US" sz="1200" b="1" kern="1200" baseline="0" dirty="0" smtClean="0">
                <a:solidFill>
                  <a:schemeClr val="tx1"/>
                </a:solidFill>
                <a:effectLst/>
                <a:latin typeface="+mn-lt"/>
                <a:ea typeface="+mn-ea"/>
                <a:cs typeface="+mn-cs"/>
              </a:rPr>
              <a:t>winch speed </a:t>
            </a:r>
            <a:r>
              <a:rPr lang="en-US" sz="1200" kern="1200" baseline="0" dirty="0" smtClean="0">
                <a:solidFill>
                  <a:schemeClr val="tx1"/>
                </a:solidFill>
                <a:effectLst/>
                <a:latin typeface="+mn-lt"/>
                <a:ea typeface="+mn-ea"/>
                <a:cs typeface="+mn-cs"/>
              </a:rPr>
              <a:t>operation to at least the levels in use during the 2017 and 2018 surveys.</a:t>
            </a:r>
            <a:endParaRPr lang="en-US" sz="1200" kern="1200" dirty="0" smtClean="0">
              <a:solidFill>
                <a:schemeClr val="tx1"/>
              </a:solidFill>
              <a:effectLst/>
              <a:latin typeface="+mn-lt"/>
              <a:ea typeface="+mn-ea"/>
              <a:cs typeface="+mn-cs"/>
            </a:endParaRPr>
          </a:p>
          <a:p>
            <a:pPr marL="628650" lvl="1" indent="-171450">
              <a:buFont typeface="Arial" panose="020B0604020202020204" pitchFamily="34" charset="0"/>
              <a:buChar char="•"/>
            </a:pPr>
            <a:r>
              <a:rPr lang="en-US" sz="1200" kern="1200" dirty="0" smtClean="0">
                <a:solidFill>
                  <a:schemeClr val="tx1"/>
                </a:solidFill>
                <a:effectLst/>
                <a:latin typeface="+mn-lt"/>
                <a:ea typeface="+mn-ea"/>
                <a:cs typeface="+mn-cs"/>
              </a:rPr>
              <a:t>Thus the</a:t>
            </a:r>
            <a:r>
              <a:rPr lang="en-US" sz="1200" kern="1200" baseline="0" dirty="0" smtClean="0">
                <a:solidFill>
                  <a:schemeClr val="tx1"/>
                </a:solidFill>
                <a:effectLst/>
                <a:latin typeface="+mn-lt"/>
                <a:ea typeface="+mn-ea"/>
                <a:cs typeface="+mn-cs"/>
              </a:rPr>
              <a:t> factor of the passive trawling </a:t>
            </a:r>
            <a:r>
              <a:rPr lang="en-US" sz="1200" kern="1200" dirty="0" smtClean="0">
                <a:solidFill>
                  <a:schemeClr val="tx1"/>
                </a:solidFill>
                <a:effectLst/>
                <a:latin typeface="+mn-lt"/>
                <a:ea typeface="+mn-ea"/>
                <a:cs typeface="+mn-cs"/>
              </a:rPr>
              <a:t>then became a</a:t>
            </a:r>
            <a:r>
              <a:rPr lang="en-US" sz="1200" kern="1200" baseline="0" dirty="0" smtClean="0">
                <a:solidFill>
                  <a:schemeClr val="tx1"/>
                </a:solidFill>
                <a:effectLst/>
                <a:latin typeface="+mn-lt"/>
                <a:ea typeface="+mn-ea"/>
                <a:cs typeface="+mn-cs"/>
              </a:rPr>
              <a:t> more </a:t>
            </a:r>
            <a:r>
              <a:rPr lang="en-US" sz="1200" kern="1200" dirty="0" smtClean="0">
                <a:solidFill>
                  <a:schemeClr val="tx1"/>
                </a:solidFill>
                <a:effectLst/>
                <a:latin typeface="+mn-lt"/>
                <a:ea typeface="+mn-ea"/>
                <a:cs typeface="+mn-cs"/>
              </a:rPr>
              <a:t>controlled factor in the 2020 survey.</a:t>
            </a:r>
          </a:p>
          <a:p>
            <a:pPr marL="628650" lvl="1" indent="-171450">
              <a:buFont typeface="Arial" panose="020B0604020202020204" pitchFamily="34" charset="0"/>
              <a:buChar char="•"/>
            </a:pPr>
            <a:endParaRPr lang="en-CA" sz="1200" kern="1200" dirty="0" smtClean="0">
              <a:solidFill>
                <a:schemeClr val="tx1"/>
              </a:solidFill>
              <a:effectLst/>
              <a:latin typeface="+mn-lt"/>
              <a:ea typeface="+mn-ea"/>
              <a:cs typeface="+mn-cs"/>
            </a:endParaRPr>
          </a:p>
          <a:p>
            <a:pPr lvl="1"/>
            <a:r>
              <a:rPr lang="en-US" sz="1200" kern="1200" dirty="0" smtClean="0">
                <a:solidFill>
                  <a:schemeClr val="tx1"/>
                </a:solidFill>
                <a:effectLst/>
                <a:latin typeface="+mn-lt"/>
                <a:ea typeface="+mn-ea"/>
                <a:cs typeface="+mn-cs"/>
              </a:rPr>
              <a:t>However, given the complexities of the interaction between the trawl and the sea bottom, there exist other factors, </a:t>
            </a:r>
            <a:r>
              <a:rPr lang="en-US" sz="1200" kern="1200" dirty="0" err="1" smtClean="0">
                <a:solidFill>
                  <a:schemeClr val="tx1"/>
                </a:solidFill>
                <a:effectLst/>
                <a:latin typeface="+mn-lt"/>
                <a:ea typeface="+mn-ea"/>
                <a:cs typeface="+mn-cs"/>
              </a:rPr>
              <a:t>unquantified</a:t>
            </a:r>
            <a:r>
              <a:rPr lang="en-US" sz="1200" kern="1200" dirty="0" smtClean="0">
                <a:solidFill>
                  <a:schemeClr val="tx1"/>
                </a:solidFill>
                <a:effectLst/>
                <a:latin typeface="+mn-lt"/>
                <a:ea typeface="+mn-ea"/>
                <a:cs typeface="+mn-cs"/>
              </a:rPr>
              <a:t> and even unknown, for which a certain level of diligence is required.</a:t>
            </a:r>
            <a:endParaRPr lang="en-CA" sz="1200" kern="1200" dirty="0" smtClean="0">
              <a:solidFill>
                <a:schemeClr val="tx1"/>
              </a:solidFill>
              <a:effectLst/>
              <a:latin typeface="+mn-lt"/>
              <a:ea typeface="+mn-ea"/>
              <a:cs typeface="+mn-cs"/>
            </a:endParaRPr>
          </a:p>
          <a:p>
            <a:pPr lvl="0"/>
            <a:r>
              <a:rPr lang="en-US" sz="1200" kern="1200" dirty="0" smtClean="0">
                <a:solidFill>
                  <a:schemeClr val="tx1"/>
                </a:solidFill>
                <a:effectLst/>
                <a:latin typeface="+mn-lt"/>
                <a:ea typeface="+mn-ea"/>
                <a:cs typeface="+mn-cs"/>
              </a:rPr>
              <a:t>In this way, we can meaningfully compare densities between different years or regions.</a:t>
            </a:r>
            <a:endParaRPr lang="en-CA" sz="1200" kern="1200" dirty="0" smtClean="0">
              <a:solidFill>
                <a:schemeClr val="tx1"/>
              </a:solidFill>
              <a:effectLst/>
              <a:latin typeface="+mn-lt"/>
              <a:ea typeface="+mn-ea"/>
              <a:cs typeface="+mn-cs"/>
            </a:endParaRPr>
          </a:p>
          <a:p>
            <a:pPr lvl="0"/>
            <a:r>
              <a:rPr lang="en-US" sz="1200" kern="1200" dirty="0" smtClean="0">
                <a:solidFill>
                  <a:schemeClr val="tx1"/>
                </a:solidFill>
                <a:effectLst/>
                <a:latin typeface="+mn-lt"/>
                <a:ea typeface="+mn-ea"/>
                <a:cs typeface="+mn-cs"/>
              </a:rPr>
              <a:t>Otherwise, observed trends may reflect changes in the factors rather than true changes in population abundance or biomass.</a:t>
            </a:r>
            <a:endParaRPr lang="en-CA" sz="1200" kern="1200" dirty="0" smtClean="0">
              <a:solidFill>
                <a:schemeClr val="tx1"/>
              </a:solidFill>
              <a:effectLst/>
              <a:latin typeface="+mn-lt"/>
              <a:ea typeface="+mn-ea"/>
              <a:cs typeface="+mn-cs"/>
            </a:endParaRPr>
          </a:p>
          <a:p>
            <a:endParaRPr lang="en-US"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D15B45D2-8214-C948-AA04-185DD355DDDB}" type="slidenum">
              <a:rPr lang="en-US" smtClean="0"/>
              <a:t>3</a:t>
            </a:fld>
            <a:endParaRPr lang="en-US"/>
          </a:p>
        </p:txBody>
      </p:sp>
    </p:spTree>
    <p:extLst>
      <p:ext uri="{BB962C8B-B14F-4D97-AF65-F5344CB8AC3E}">
        <p14:creationId xmlns:p14="http://schemas.microsoft.com/office/powerpoint/2010/main" val="11406210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State that this is exceptional, with record numbers of crab</a:t>
            </a:r>
            <a:r>
              <a:rPr lang="en-US" baseline="0" dirty="0" smtClean="0"/>
              <a:t> 46000 over and above the previous record of 35000</a:t>
            </a:r>
          </a:p>
          <a:p>
            <a:pPr marL="171450" indent="-171450">
              <a:buFont typeface="Arial" panose="020B0604020202020204" pitchFamily="34" charset="0"/>
              <a:buChar char="•"/>
            </a:pPr>
            <a:r>
              <a:rPr lang="en-US" baseline="0" dirty="0" smtClean="0"/>
              <a:t>This </a:t>
            </a:r>
            <a:r>
              <a:rPr lang="en-US" baseline="0" dirty="0" err="1" smtClean="0"/>
              <a:t>immediely</a:t>
            </a:r>
            <a:r>
              <a:rPr lang="en-US" baseline="0" dirty="0" smtClean="0"/>
              <a:t> raised concerns of an increase in vessel catchability, at least for sub-legal crab, in the Avalon versus the Jean Mathieu.</a:t>
            </a:r>
            <a:endParaRPr lang="en-CA" dirty="0"/>
          </a:p>
        </p:txBody>
      </p:sp>
      <p:sp>
        <p:nvSpPr>
          <p:cNvPr id="4" name="Slide Number Placeholder 3"/>
          <p:cNvSpPr>
            <a:spLocks noGrp="1"/>
          </p:cNvSpPr>
          <p:nvPr>
            <p:ph type="sldNum" sz="quarter" idx="10"/>
          </p:nvPr>
        </p:nvSpPr>
        <p:spPr/>
        <p:txBody>
          <a:bodyPr/>
          <a:lstStyle/>
          <a:p>
            <a:fld id="{D15B45D2-8214-C948-AA04-185DD355DDDB}" type="slidenum">
              <a:rPr lang="en-US" smtClean="0"/>
              <a:t>4</a:t>
            </a:fld>
            <a:endParaRPr lang="en-US"/>
          </a:p>
        </p:txBody>
      </p:sp>
    </p:spTree>
    <p:extLst>
      <p:ext uri="{BB962C8B-B14F-4D97-AF65-F5344CB8AC3E}">
        <p14:creationId xmlns:p14="http://schemas.microsoft.com/office/powerpoint/2010/main" val="33347439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State that this is exceptional, with record numbers of crab</a:t>
            </a:r>
            <a:r>
              <a:rPr lang="en-US" baseline="0" dirty="0" smtClean="0"/>
              <a:t> 46000 over and above the previous record of 35000</a:t>
            </a:r>
          </a:p>
          <a:p>
            <a:pPr marL="171450" indent="-171450">
              <a:buFont typeface="Arial" panose="020B0604020202020204" pitchFamily="34" charset="0"/>
              <a:buChar char="•"/>
            </a:pPr>
            <a:r>
              <a:rPr lang="en-US" baseline="0" dirty="0" smtClean="0"/>
              <a:t>This </a:t>
            </a:r>
            <a:r>
              <a:rPr lang="en-US" baseline="0" dirty="0" err="1" smtClean="0"/>
              <a:t>immediely</a:t>
            </a:r>
            <a:r>
              <a:rPr lang="en-US" baseline="0" dirty="0" smtClean="0"/>
              <a:t> raised concerns of an increase in vessel catchability, at least for sub-legal crab, in the Avalon versus the Jean Mathieu.</a:t>
            </a:r>
            <a:endParaRPr lang="en-CA" dirty="0"/>
          </a:p>
        </p:txBody>
      </p:sp>
      <p:sp>
        <p:nvSpPr>
          <p:cNvPr id="4" name="Slide Number Placeholder 3"/>
          <p:cNvSpPr>
            <a:spLocks noGrp="1"/>
          </p:cNvSpPr>
          <p:nvPr>
            <p:ph type="sldNum" sz="quarter" idx="10"/>
          </p:nvPr>
        </p:nvSpPr>
        <p:spPr/>
        <p:txBody>
          <a:bodyPr/>
          <a:lstStyle/>
          <a:p>
            <a:fld id="{D15B45D2-8214-C948-AA04-185DD355DDDB}" type="slidenum">
              <a:rPr lang="en-US" smtClean="0"/>
              <a:t>5</a:t>
            </a:fld>
            <a:endParaRPr lang="en-US"/>
          </a:p>
        </p:txBody>
      </p:sp>
    </p:spTree>
    <p:extLst>
      <p:ext uri="{BB962C8B-B14F-4D97-AF65-F5344CB8AC3E}">
        <p14:creationId xmlns:p14="http://schemas.microsoft.com/office/powerpoint/2010/main" val="33617501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1014</a:t>
            </a:r>
            <a:endParaRPr lang="en-CA"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938</a:t>
            </a:r>
            <a:endParaRPr lang="en-CA"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1270</a:t>
            </a:r>
            <a:endParaRPr lang="en-CA" sz="120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D15B45D2-8214-C948-AA04-185DD355DDDB}" type="slidenum">
              <a:rPr lang="en-US" smtClean="0"/>
              <a:t>7</a:t>
            </a:fld>
            <a:endParaRPr lang="en-US"/>
          </a:p>
        </p:txBody>
      </p:sp>
    </p:spTree>
    <p:extLst>
      <p:ext uri="{BB962C8B-B14F-4D97-AF65-F5344CB8AC3E}">
        <p14:creationId xmlns:p14="http://schemas.microsoft.com/office/powerpoint/2010/main" val="33939776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Longer tracks are those</a:t>
            </a:r>
            <a:r>
              <a:rPr lang="en-US" baseline="0" dirty="0" smtClean="0"/>
              <a:t> along the Laurentian channel</a:t>
            </a:r>
          </a:p>
          <a:p>
            <a:endParaRPr lang="en-US" dirty="0"/>
          </a:p>
        </p:txBody>
      </p:sp>
      <p:sp>
        <p:nvSpPr>
          <p:cNvPr id="4" name="Slide Number Placeholder 3"/>
          <p:cNvSpPr>
            <a:spLocks noGrp="1"/>
          </p:cNvSpPr>
          <p:nvPr>
            <p:ph type="sldNum" sz="quarter" idx="10"/>
          </p:nvPr>
        </p:nvSpPr>
        <p:spPr/>
        <p:txBody>
          <a:bodyPr/>
          <a:lstStyle/>
          <a:p>
            <a:fld id="{D15B45D2-8214-C948-AA04-185DD355DDDB}" type="slidenum">
              <a:rPr lang="en-US" smtClean="0"/>
              <a:t>9</a:t>
            </a:fld>
            <a:endParaRPr lang="en-US"/>
          </a:p>
        </p:txBody>
      </p:sp>
    </p:spTree>
    <p:extLst>
      <p:ext uri="{BB962C8B-B14F-4D97-AF65-F5344CB8AC3E}">
        <p14:creationId xmlns:p14="http://schemas.microsoft.com/office/powerpoint/2010/main" val="19215566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15B45D2-8214-C948-AA04-185DD355DDDB}" type="slidenum">
              <a:rPr lang="en-US" smtClean="0"/>
              <a:t>10</a:t>
            </a:fld>
            <a:endParaRPr lang="en-US"/>
          </a:p>
        </p:txBody>
      </p:sp>
    </p:spTree>
    <p:extLst>
      <p:ext uri="{BB962C8B-B14F-4D97-AF65-F5344CB8AC3E}">
        <p14:creationId xmlns:p14="http://schemas.microsoft.com/office/powerpoint/2010/main" val="28246239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fr-CA"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CA" smtClean="0"/>
              <a:t>Click to edit Master subtitle style</a:t>
            </a:r>
            <a:endParaRPr lang="en-US"/>
          </a:p>
        </p:txBody>
      </p:sp>
      <p:sp>
        <p:nvSpPr>
          <p:cNvPr id="4" name="Date Placeholder 3"/>
          <p:cNvSpPr>
            <a:spLocks noGrp="1"/>
          </p:cNvSpPr>
          <p:nvPr>
            <p:ph type="dt" sz="half" idx="10"/>
          </p:nvPr>
        </p:nvSpPr>
        <p:spPr/>
        <p:txBody>
          <a:bodyPr/>
          <a:lstStyle/>
          <a:p>
            <a:fld id="{464F664E-CA92-A044-BA3B-730E857C41DA}" type="datetimeFigureOut">
              <a:rPr lang="en-US" smtClean="0"/>
              <a:t>21-01-19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42566064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CA"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fr-CA" smtClean="0"/>
              <a:t>Click to edit Master text styles</a:t>
            </a:r>
          </a:p>
          <a:p>
            <a:pPr lvl="1"/>
            <a:r>
              <a:rPr lang="fr-CA" smtClean="0"/>
              <a:t>Second level</a:t>
            </a:r>
          </a:p>
          <a:p>
            <a:pPr lvl="2"/>
            <a:r>
              <a:rPr lang="fr-CA" smtClean="0"/>
              <a:t>Third level</a:t>
            </a:r>
          </a:p>
          <a:p>
            <a:pPr lvl="3"/>
            <a:r>
              <a:rPr lang="fr-CA" smtClean="0"/>
              <a:t>Fourth level</a:t>
            </a:r>
          </a:p>
          <a:p>
            <a:pPr lvl="4"/>
            <a:r>
              <a:rPr lang="fr-CA" smtClean="0"/>
              <a:t>Fifth level</a:t>
            </a:r>
            <a:endParaRPr lang="en-US"/>
          </a:p>
        </p:txBody>
      </p:sp>
      <p:sp>
        <p:nvSpPr>
          <p:cNvPr id="4" name="Date Placeholder 3"/>
          <p:cNvSpPr>
            <a:spLocks noGrp="1"/>
          </p:cNvSpPr>
          <p:nvPr>
            <p:ph type="dt" sz="half" idx="10"/>
          </p:nvPr>
        </p:nvSpPr>
        <p:spPr/>
        <p:txBody>
          <a:bodyPr/>
          <a:lstStyle/>
          <a:p>
            <a:fld id="{464F664E-CA92-A044-BA3B-730E857C41DA}" type="datetimeFigureOut">
              <a:rPr lang="en-US" smtClean="0"/>
              <a:t>21-01-19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21590033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fr-CA"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fr-CA" smtClean="0"/>
              <a:t>Click to edit Master text styles</a:t>
            </a:r>
          </a:p>
          <a:p>
            <a:pPr lvl="1"/>
            <a:r>
              <a:rPr lang="fr-CA" smtClean="0"/>
              <a:t>Second level</a:t>
            </a:r>
          </a:p>
          <a:p>
            <a:pPr lvl="2"/>
            <a:r>
              <a:rPr lang="fr-CA" smtClean="0"/>
              <a:t>Third level</a:t>
            </a:r>
          </a:p>
          <a:p>
            <a:pPr lvl="3"/>
            <a:r>
              <a:rPr lang="fr-CA" smtClean="0"/>
              <a:t>Fourth level</a:t>
            </a:r>
          </a:p>
          <a:p>
            <a:pPr lvl="4"/>
            <a:r>
              <a:rPr lang="fr-CA" smtClean="0"/>
              <a:t>Fifth level</a:t>
            </a:r>
            <a:endParaRPr lang="en-US"/>
          </a:p>
        </p:txBody>
      </p:sp>
      <p:sp>
        <p:nvSpPr>
          <p:cNvPr id="4" name="Date Placeholder 3"/>
          <p:cNvSpPr>
            <a:spLocks noGrp="1"/>
          </p:cNvSpPr>
          <p:nvPr>
            <p:ph type="dt" sz="half" idx="10"/>
          </p:nvPr>
        </p:nvSpPr>
        <p:spPr/>
        <p:txBody>
          <a:bodyPr/>
          <a:lstStyle/>
          <a:p>
            <a:fld id="{464F664E-CA92-A044-BA3B-730E857C41DA}" type="datetimeFigureOut">
              <a:rPr lang="en-US" smtClean="0"/>
              <a:t>21-01-19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25592875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CA" smtClean="0"/>
              <a:t>Click to edit Master title style</a:t>
            </a:r>
            <a:endParaRPr lang="en-US"/>
          </a:p>
        </p:txBody>
      </p:sp>
      <p:sp>
        <p:nvSpPr>
          <p:cNvPr id="3" name="Content Placeholder 2"/>
          <p:cNvSpPr>
            <a:spLocks noGrp="1"/>
          </p:cNvSpPr>
          <p:nvPr>
            <p:ph idx="1"/>
          </p:nvPr>
        </p:nvSpPr>
        <p:spPr/>
        <p:txBody>
          <a:bodyPr/>
          <a:lstStyle/>
          <a:p>
            <a:pPr lvl="0"/>
            <a:r>
              <a:rPr lang="fr-CA" smtClean="0"/>
              <a:t>Click to edit Master text styles</a:t>
            </a:r>
          </a:p>
          <a:p>
            <a:pPr lvl="1"/>
            <a:r>
              <a:rPr lang="fr-CA" smtClean="0"/>
              <a:t>Second level</a:t>
            </a:r>
          </a:p>
          <a:p>
            <a:pPr lvl="2"/>
            <a:r>
              <a:rPr lang="fr-CA" smtClean="0"/>
              <a:t>Third level</a:t>
            </a:r>
          </a:p>
          <a:p>
            <a:pPr lvl="3"/>
            <a:r>
              <a:rPr lang="fr-CA" smtClean="0"/>
              <a:t>Fourth level</a:t>
            </a:r>
          </a:p>
          <a:p>
            <a:pPr lvl="4"/>
            <a:r>
              <a:rPr lang="fr-CA" smtClean="0"/>
              <a:t>Fifth level</a:t>
            </a:r>
            <a:endParaRPr lang="en-US"/>
          </a:p>
        </p:txBody>
      </p:sp>
      <p:sp>
        <p:nvSpPr>
          <p:cNvPr id="4" name="Date Placeholder 3"/>
          <p:cNvSpPr>
            <a:spLocks noGrp="1"/>
          </p:cNvSpPr>
          <p:nvPr>
            <p:ph type="dt" sz="half" idx="10"/>
          </p:nvPr>
        </p:nvSpPr>
        <p:spPr/>
        <p:txBody>
          <a:bodyPr/>
          <a:lstStyle/>
          <a:p>
            <a:fld id="{464F664E-CA92-A044-BA3B-730E857C41DA}" type="datetimeFigureOut">
              <a:rPr lang="en-US" smtClean="0"/>
              <a:t>21-01-19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35632852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fr-CA"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CA" smtClean="0"/>
              <a:t>Click to edit Master text styles</a:t>
            </a:r>
          </a:p>
        </p:txBody>
      </p:sp>
      <p:sp>
        <p:nvSpPr>
          <p:cNvPr id="4" name="Date Placeholder 3"/>
          <p:cNvSpPr>
            <a:spLocks noGrp="1"/>
          </p:cNvSpPr>
          <p:nvPr>
            <p:ph type="dt" sz="half" idx="10"/>
          </p:nvPr>
        </p:nvSpPr>
        <p:spPr/>
        <p:txBody>
          <a:bodyPr/>
          <a:lstStyle/>
          <a:p>
            <a:fld id="{464F664E-CA92-A044-BA3B-730E857C41DA}" type="datetimeFigureOut">
              <a:rPr lang="en-US" smtClean="0"/>
              <a:t>21-01-19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8060151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CA"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CA" smtClean="0"/>
              <a:t>Click to edit Master text styles</a:t>
            </a:r>
          </a:p>
          <a:p>
            <a:pPr lvl="1"/>
            <a:r>
              <a:rPr lang="fr-CA" smtClean="0"/>
              <a:t>Second level</a:t>
            </a:r>
          </a:p>
          <a:p>
            <a:pPr lvl="2"/>
            <a:r>
              <a:rPr lang="fr-CA" smtClean="0"/>
              <a:t>Third level</a:t>
            </a:r>
          </a:p>
          <a:p>
            <a:pPr lvl="3"/>
            <a:r>
              <a:rPr lang="fr-CA" smtClean="0"/>
              <a:t>Fourth level</a:t>
            </a:r>
          </a:p>
          <a:p>
            <a:pPr lvl="4"/>
            <a:r>
              <a:rPr lang="fr-CA"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CA" smtClean="0"/>
              <a:t>Click to edit Master text styles</a:t>
            </a:r>
          </a:p>
          <a:p>
            <a:pPr lvl="1"/>
            <a:r>
              <a:rPr lang="fr-CA" smtClean="0"/>
              <a:t>Second level</a:t>
            </a:r>
          </a:p>
          <a:p>
            <a:pPr lvl="2"/>
            <a:r>
              <a:rPr lang="fr-CA" smtClean="0"/>
              <a:t>Third level</a:t>
            </a:r>
          </a:p>
          <a:p>
            <a:pPr lvl="3"/>
            <a:r>
              <a:rPr lang="fr-CA" smtClean="0"/>
              <a:t>Fourth level</a:t>
            </a:r>
          </a:p>
          <a:p>
            <a:pPr lvl="4"/>
            <a:r>
              <a:rPr lang="fr-CA" smtClean="0"/>
              <a:t>Fifth level</a:t>
            </a:r>
            <a:endParaRPr lang="en-US"/>
          </a:p>
        </p:txBody>
      </p:sp>
      <p:sp>
        <p:nvSpPr>
          <p:cNvPr id="5" name="Date Placeholder 4"/>
          <p:cNvSpPr>
            <a:spLocks noGrp="1"/>
          </p:cNvSpPr>
          <p:nvPr>
            <p:ph type="dt" sz="half" idx="10"/>
          </p:nvPr>
        </p:nvSpPr>
        <p:spPr/>
        <p:txBody>
          <a:bodyPr/>
          <a:lstStyle/>
          <a:p>
            <a:fld id="{464F664E-CA92-A044-BA3B-730E857C41DA}" type="datetimeFigureOut">
              <a:rPr lang="en-US" smtClean="0"/>
              <a:t>21-01-19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4136890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fr-CA"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CA"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CA" smtClean="0"/>
              <a:t>Click to edit Master text styles</a:t>
            </a:r>
          </a:p>
          <a:p>
            <a:pPr lvl="1"/>
            <a:r>
              <a:rPr lang="fr-CA" smtClean="0"/>
              <a:t>Second level</a:t>
            </a:r>
          </a:p>
          <a:p>
            <a:pPr lvl="2"/>
            <a:r>
              <a:rPr lang="fr-CA" smtClean="0"/>
              <a:t>Third level</a:t>
            </a:r>
          </a:p>
          <a:p>
            <a:pPr lvl="3"/>
            <a:r>
              <a:rPr lang="fr-CA" smtClean="0"/>
              <a:t>Fourth level</a:t>
            </a:r>
          </a:p>
          <a:p>
            <a:pPr lvl="4"/>
            <a:r>
              <a:rPr lang="fr-CA"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CA"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CA" smtClean="0"/>
              <a:t>Click to edit Master text styles</a:t>
            </a:r>
          </a:p>
          <a:p>
            <a:pPr lvl="1"/>
            <a:r>
              <a:rPr lang="fr-CA" smtClean="0"/>
              <a:t>Second level</a:t>
            </a:r>
          </a:p>
          <a:p>
            <a:pPr lvl="2"/>
            <a:r>
              <a:rPr lang="fr-CA" smtClean="0"/>
              <a:t>Third level</a:t>
            </a:r>
          </a:p>
          <a:p>
            <a:pPr lvl="3"/>
            <a:r>
              <a:rPr lang="fr-CA" smtClean="0"/>
              <a:t>Fourth level</a:t>
            </a:r>
          </a:p>
          <a:p>
            <a:pPr lvl="4"/>
            <a:r>
              <a:rPr lang="fr-CA" smtClean="0"/>
              <a:t>Fifth level</a:t>
            </a:r>
            <a:endParaRPr lang="en-US"/>
          </a:p>
        </p:txBody>
      </p:sp>
      <p:sp>
        <p:nvSpPr>
          <p:cNvPr id="7" name="Date Placeholder 6"/>
          <p:cNvSpPr>
            <a:spLocks noGrp="1"/>
          </p:cNvSpPr>
          <p:nvPr>
            <p:ph type="dt" sz="half" idx="10"/>
          </p:nvPr>
        </p:nvSpPr>
        <p:spPr/>
        <p:txBody>
          <a:bodyPr/>
          <a:lstStyle/>
          <a:p>
            <a:fld id="{464F664E-CA92-A044-BA3B-730E857C41DA}" type="datetimeFigureOut">
              <a:rPr lang="en-US" smtClean="0"/>
              <a:t>21-01-19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1118421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CA" smtClean="0"/>
              <a:t>Click to edit Master title style</a:t>
            </a:r>
            <a:endParaRPr lang="en-US"/>
          </a:p>
        </p:txBody>
      </p:sp>
      <p:sp>
        <p:nvSpPr>
          <p:cNvPr id="3" name="Date Placeholder 2"/>
          <p:cNvSpPr>
            <a:spLocks noGrp="1"/>
          </p:cNvSpPr>
          <p:nvPr>
            <p:ph type="dt" sz="half" idx="10"/>
          </p:nvPr>
        </p:nvSpPr>
        <p:spPr/>
        <p:txBody>
          <a:bodyPr/>
          <a:lstStyle/>
          <a:p>
            <a:fld id="{464F664E-CA92-A044-BA3B-730E857C41DA}" type="datetimeFigureOut">
              <a:rPr lang="en-US" smtClean="0"/>
              <a:t>21-01-19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42654391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64F664E-CA92-A044-BA3B-730E857C41DA}" type="datetimeFigureOut">
              <a:rPr lang="en-US" smtClean="0"/>
              <a:t>21-01-19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2512453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fr-CA"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CA" smtClean="0"/>
              <a:t>Click to edit Master text styles</a:t>
            </a:r>
          </a:p>
          <a:p>
            <a:pPr lvl="1"/>
            <a:r>
              <a:rPr lang="fr-CA" smtClean="0"/>
              <a:t>Second level</a:t>
            </a:r>
          </a:p>
          <a:p>
            <a:pPr lvl="2"/>
            <a:r>
              <a:rPr lang="fr-CA" smtClean="0"/>
              <a:t>Third level</a:t>
            </a:r>
          </a:p>
          <a:p>
            <a:pPr lvl="3"/>
            <a:r>
              <a:rPr lang="fr-CA" smtClean="0"/>
              <a:t>Fourth level</a:t>
            </a:r>
          </a:p>
          <a:p>
            <a:pPr lvl="4"/>
            <a:r>
              <a:rPr lang="fr-CA"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CA" smtClean="0"/>
              <a:t>Click to edit Master text styles</a:t>
            </a:r>
          </a:p>
        </p:txBody>
      </p:sp>
      <p:sp>
        <p:nvSpPr>
          <p:cNvPr id="5" name="Date Placeholder 4"/>
          <p:cNvSpPr>
            <a:spLocks noGrp="1"/>
          </p:cNvSpPr>
          <p:nvPr>
            <p:ph type="dt" sz="half" idx="10"/>
          </p:nvPr>
        </p:nvSpPr>
        <p:spPr/>
        <p:txBody>
          <a:bodyPr/>
          <a:lstStyle/>
          <a:p>
            <a:fld id="{464F664E-CA92-A044-BA3B-730E857C41DA}" type="datetimeFigureOut">
              <a:rPr lang="en-US" smtClean="0"/>
              <a:t>21-01-19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34005932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fr-CA"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CA" smtClean="0"/>
              <a:t>Click to edit Master text styles</a:t>
            </a:r>
          </a:p>
        </p:txBody>
      </p:sp>
      <p:sp>
        <p:nvSpPr>
          <p:cNvPr id="5" name="Date Placeholder 4"/>
          <p:cNvSpPr>
            <a:spLocks noGrp="1"/>
          </p:cNvSpPr>
          <p:nvPr>
            <p:ph type="dt" sz="half" idx="10"/>
          </p:nvPr>
        </p:nvSpPr>
        <p:spPr/>
        <p:txBody>
          <a:bodyPr/>
          <a:lstStyle/>
          <a:p>
            <a:fld id="{464F664E-CA92-A044-BA3B-730E857C41DA}" type="datetimeFigureOut">
              <a:rPr lang="en-US" smtClean="0"/>
              <a:t>21-01-19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325949716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fr-CA"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fr-CA" smtClean="0"/>
              <a:t>Click to edit Master text styles</a:t>
            </a:r>
          </a:p>
          <a:p>
            <a:pPr lvl="1"/>
            <a:r>
              <a:rPr lang="fr-CA" smtClean="0"/>
              <a:t>Second level</a:t>
            </a:r>
          </a:p>
          <a:p>
            <a:pPr lvl="2"/>
            <a:r>
              <a:rPr lang="fr-CA" smtClean="0"/>
              <a:t>Third level</a:t>
            </a:r>
          </a:p>
          <a:p>
            <a:pPr lvl="3"/>
            <a:r>
              <a:rPr lang="fr-CA" smtClean="0"/>
              <a:t>Fourth level</a:t>
            </a:r>
          </a:p>
          <a:p>
            <a:pPr lvl="4"/>
            <a:r>
              <a:rPr lang="fr-CA"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64F664E-CA92-A044-BA3B-730E857C41DA}" type="datetimeFigureOut">
              <a:rPr lang="en-US" smtClean="0"/>
              <a:t>21-01-19</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6DBE88-707A-BA4E-BAE7-0917C2BD0749}" type="slidenum">
              <a:rPr lang="en-US" smtClean="0"/>
              <a:t>‹#›</a:t>
            </a:fld>
            <a:endParaRPr lang="en-US"/>
          </a:p>
        </p:txBody>
      </p:sp>
    </p:spTree>
    <p:extLst>
      <p:ext uri="{BB962C8B-B14F-4D97-AF65-F5344CB8AC3E}">
        <p14:creationId xmlns:p14="http://schemas.microsoft.com/office/powerpoint/2010/main" val="298455931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4.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86459" y="1788541"/>
            <a:ext cx="8597177" cy="1455738"/>
          </a:xfrm>
        </p:spPr>
        <p:txBody>
          <a:bodyPr>
            <a:normAutofit fontScale="90000"/>
          </a:bodyPr>
          <a:lstStyle/>
          <a:p>
            <a:r>
              <a:rPr lang="en-US" dirty="0" smtClean="0"/>
              <a:t>2020 </a:t>
            </a:r>
            <a:r>
              <a:rPr lang="en-US" dirty="0" err="1" smtClean="0"/>
              <a:t>sGSL</a:t>
            </a:r>
            <a:r>
              <a:rPr lang="en-US" dirty="0" smtClean="0"/>
              <a:t> Snow </a:t>
            </a:r>
            <a:r>
              <a:rPr lang="en-US" dirty="0" smtClean="0"/>
              <a:t>Crab Stock Assessment: </a:t>
            </a:r>
            <a:br>
              <a:rPr lang="en-US" dirty="0" smtClean="0"/>
            </a:br>
            <a:r>
              <a:rPr lang="en-US" b="1" dirty="0" smtClean="0"/>
              <a:t>A </a:t>
            </a:r>
            <a:r>
              <a:rPr lang="en-US" b="1" dirty="0"/>
              <a:t>r</a:t>
            </a:r>
            <a:r>
              <a:rPr lang="en-US" b="1" dirty="0" smtClean="0"/>
              <a:t>eview of recent survey </a:t>
            </a:r>
            <a:r>
              <a:rPr lang="en-US" b="1" dirty="0"/>
              <a:t>i</a:t>
            </a:r>
            <a:r>
              <a:rPr lang="en-US" b="1" dirty="0" smtClean="0"/>
              <a:t>ssues</a:t>
            </a:r>
            <a:endParaRPr lang="en-US" b="1" dirty="0"/>
          </a:p>
        </p:txBody>
      </p:sp>
      <p:sp>
        <p:nvSpPr>
          <p:cNvPr id="3" name="Subtitle 2"/>
          <p:cNvSpPr>
            <a:spLocks noGrp="1"/>
          </p:cNvSpPr>
          <p:nvPr>
            <p:ph type="subTitle" idx="1"/>
          </p:nvPr>
        </p:nvSpPr>
        <p:spPr>
          <a:xfrm>
            <a:off x="1284138" y="3727135"/>
            <a:ext cx="6400800" cy="655493"/>
          </a:xfrm>
        </p:spPr>
        <p:txBody>
          <a:bodyPr/>
          <a:lstStyle/>
          <a:p>
            <a:r>
              <a:rPr lang="en-US" dirty="0" smtClean="0"/>
              <a:t>Southern Gulf of St Lawrence</a:t>
            </a:r>
            <a:endParaRPr lang="en-US" dirty="0"/>
          </a:p>
        </p:txBody>
      </p:sp>
      <p:sp>
        <p:nvSpPr>
          <p:cNvPr id="4" name="TextBox 3"/>
          <p:cNvSpPr txBox="1"/>
          <p:nvPr/>
        </p:nvSpPr>
        <p:spPr>
          <a:xfrm>
            <a:off x="5057649" y="6378244"/>
            <a:ext cx="3950120" cy="369332"/>
          </a:xfrm>
          <a:prstGeom prst="rect">
            <a:avLst/>
          </a:prstGeom>
          <a:noFill/>
        </p:spPr>
        <p:txBody>
          <a:bodyPr wrap="none" rtlCol="0">
            <a:spAutoFit/>
          </a:bodyPr>
          <a:lstStyle/>
          <a:p>
            <a:r>
              <a:rPr lang="en-US" i="1" dirty="0" smtClean="0"/>
              <a:t>DFO Regional Assessment Process, </a:t>
            </a:r>
            <a:r>
              <a:rPr lang="en-US" i="1" dirty="0"/>
              <a:t>2020</a:t>
            </a:r>
          </a:p>
        </p:txBody>
      </p:sp>
    </p:spTree>
    <p:extLst>
      <p:ext uri="{BB962C8B-B14F-4D97-AF65-F5344CB8AC3E}">
        <p14:creationId xmlns:p14="http://schemas.microsoft.com/office/powerpoint/2010/main" val="39548442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92981"/>
          </a:xfrm>
        </p:spPr>
        <p:txBody>
          <a:bodyPr>
            <a:normAutofit fontScale="90000"/>
          </a:bodyPr>
          <a:lstStyle/>
          <a:p>
            <a:pPr algn="l"/>
            <a:r>
              <a:rPr lang="en-US" dirty="0" smtClean="0"/>
              <a:t>2020</a:t>
            </a:r>
            <a:r>
              <a:rPr lang="en-US" dirty="0"/>
              <a:t> </a:t>
            </a:r>
            <a:r>
              <a:rPr lang="en-US" dirty="0" smtClean="0"/>
              <a:t>Survey Summary:</a:t>
            </a:r>
            <a:endParaRPr lang="en-US" dirty="0"/>
          </a:p>
        </p:txBody>
      </p:sp>
      <p:sp>
        <p:nvSpPr>
          <p:cNvPr id="3" name="Content Placeholder 2"/>
          <p:cNvSpPr>
            <a:spLocks noGrp="1"/>
          </p:cNvSpPr>
          <p:nvPr>
            <p:ph idx="1"/>
          </p:nvPr>
        </p:nvSpPr>
        <p:spPr>
          <a:xfrm>
            <a:off x="457200" y="4125750"/>
            <a:ext cx="8229600" cy="1845427"/>
          </a:xfrm>
        </p:spPr>
        <p:txBody>
          <a:bodyPr>
            <a:normAutofit/>
          </a:bodyPr>
          <a:lstStyle/>
          <a:p>
            <a:pPr marL="0" indent="0">
              <a:buNone/>
            </a:pPr>
            <a:r>
              <a:rPr lang="en-US" sz="2800" dirty="0" smtClean="0"/>
              <a:t>These results are confusing:</a:t>
            </a:r>
            <a:endParaRPr lang="en-CA" sz="2800" dirty="0" smtClean="0"/>
          </a:p>
          <a:p>
            <a:r>
              <a:rPr lang="en-CA" sz="2800" dirty="0" smtClean="0"/>
              <a:t>Haul times are short </a:t>
            </a:r>
            <a:r>
              <a:rPr lang="mr-IN" sz="2800" dirty="0" smtClean="0"/>
              <a:t>–</a:t>
            </a:r>
            <a:r>
              <a:rPr lang="en-CA" sz="2800" dirty="0" smtClean="0"/>
              <a:t> therefore winch is faster.</a:t>
            </a:r>
          </a:p>
          <a:p>
            <a:r>
              <a:rPr lang="mr-IN" sz="2800" dirty="0" smtClean="0"/>
              <a:t>…</a:t>
            </a:r>
            <a:r>
              <a:rPr lang="en-CA" sz="2800" dirty="0" smtClean="0"/>
              <a:t>but passive phase duration has increased to 130s.</a:t>
            </a:r>
            <a:endParaRPr lang="en-US" sz="2800" dirty="0"/>
          </a:p>
        </p:txBody>
      </p:sp>
      <p:graphicFrame>
        <p:nvGraphicFramePr>
          <p:cNvPr id="5" name="Table 4"/>
          <p:cNvGraphicFramePr>
            <a:graphicFrameLocks noGrp="1"/>
          </p:cNvGraphicFramePr>
          <p:nvPr>
            <p:extLst>
              <p:ext uri="{D42A27DB-BD31-4B8C-83A1-F6EECF244321}">
                <p14:modId xmlns:p14="http://schemas.microsoft.com/office/powerpoint/2010/main" val="2928633615"/>
              </p:ext>
            </p:extLst>
          </p:nvPr>
        </p:nvGraphicFramePr>
        <p:xfrm>
          <a:off x="955523" y="1330475"/>
          <a:ext cx="7259560" cy="2250440"/>
        </p:xfrm>
        <a:graphic>
          <a:graphicData uri="http://schemas.openxmlformats.org/drawingml/2006/table">
            <a:tbl>
              <a:tblPr firstRow="1" bandRow="1">
                <a:tableStyleId>{5C22544A-7EE6-4342-B048-85BDC9FD1C3A}</a:tableStyleId>
              </a:tblPr>
              <a:tblGrid>
                <a:gridCol w="2673048"/>
                <a:gridCol w="1136952"/>
                <a:gridCol w="1136952"/>
                <a:gridCol w="1124857"/>
                <a:gridCol w="1187751"/>
              </a:tblGrid>
              <a:tr h="370840">
                <a:tc>
                  <a:txBody>
                    <a:bodyPr/>
                    <a:lstStyle/>
                    <a:p>
                      <a:r>
                        <a:rPr lang="en-US" dirty="0" smtClean="0"/>
                        <a:t>Variable</a:t>
                      </a:r>
                      <a:endParaRPr lang="en-US" dirty="0"/>
                    </a:p>
                  </a:txBody>
                  <a:tcPr/>
                </a:tc>
                <a:tc>
                  <a:txBody>
                    <a:bodyPr/>
                    <a:lstStyle/>
                    <a:p>
                      <a:pPr algn="ctr"/>
                      <a:r>
                        <a:rPr lang="en-US" dirty="0" smtClean="0"/>
                        <a:t>2017</a:t>
                      </a:r>
                      <a:endParaRPr lang="en-US" dirty="0"/>
                    </a:p>
                  </a:txBody>
                  <a:tcPr/>
                </a:tc>
                <a:tc>
                  <a:txBody>
                    <a:bodyPr/>
                    <a:lstStyle/>
                    <a:p>
                      <a:pPr algn="ctr"/>
                      <a:r>
                        <a:rPr lang="en-US" dirty="0" smtClean="0"/>
                        <a:t>2018</a:t>
                      </a:r>
                      <a:endParaRPr lang="en-US" dirty="0"/>
                    </a:p>
                  </a:txBody>
                  <a:tcPr/>
                </a:tc>
                <a:tc>
                  <a:txBody>
                    <a:bodyPr/>
                    <a:lstStyle/>
                    <a:p>
                      <a:pPr algn="ctr"/>
                      <a:r>
                        <a:rPr lang="en-US" dirty="0" smtClean="0"/>
                        <a:t>2019</a:t>
                      </a:r>
                      <a:endParaRPr lang="en-US" dirty="0"/>
                    </a:p>
                  </a:txBody>
                  <a:tcPr/>
                </a:tc>
                <a:tc>
                  <a:txBody>
                    <a:bodyPr/>
                    <a:lstStyle/>
                    <a:p>
                      <a:pPr algn="ctr"/>
                      <a:r>
                        <a:rPr lang="en-US" sz="2000" b="1" dirty="0" smtClean="0"/>
                        <a:t>2020</a:t>
                      </a:r>
                      <a:endParaRPr lang="en-US" sz="2000" b="1" dirty="0"/>
                    </a:p>
                  </a:txBody>
                  <a:tcPr/>
                </a:tc>
              </a:tr>
              <a:tr h="370840">
                <a:tc>
                  <a:txBody>
                    <a:bodyPr/>
                    <a:lstStyle/>
                    <a:p>
                      <a:r>
                        <a:rPr lang="en-US" b="1" dirty="0" smtClean="0"/>
                        <a:t>Swept area</a:t>
                      </a:r>
                      <a:endParaRPr lang="en-US" b="1" dirty="0"/>
                    </a:p>
                  </a:txBody>
                  <a:tcPr/>
                </a:tc>
                <a:tc>
                  <a:txBody>
                    <a:bodyPr/>
                    <a:lstStyle/>
                    <a:p>
                      <a:pPr algn="ctr"/>
                      <a:r>
                        <a:rPr lang="en-US" dirty="0" smtClean="0"/>
                        <a:t>2815 m</a:t>
                      </a:r>
                      <a:r>
                        <a:rPr lang="en-US" baseline="30000" dirty="0" smtClean="0"/>
                        <a:t>2</a:t>
                      </a:r>
                      <a:endParaRPr lang="en-US" dirty="0"/>
                    </a:p>
                  </a:txBody>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dirty="0" smtClean="0"/>
                        <a:t>2769 m</a:t>
                      </a:r>
                      <a:r>
                        <a:rPr lang="en-US" baseline="30000" dirty="0" smtClean="0"/>
                        <a:t>2</a:t>
                      </a:r>
                      <a:endParaRPr lang="en-US" dirty="0" smtClean="0"/>
                    </a:p>
                  </a:txBody>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dirty="0" smtClean="0"/>
                        <a:t>2751 m</a:t>
                      </a:r>
                      <a:r>
                        <a:rPr lang="en-US" baseline="30000" dirty="0" smtClean="0"/>
                        <a:t>2</a:t>
                      </a:r>
                      <a:endParaRPr lang="en-US" dirty="0" smtClean="0"/>
                    </a:p>
                  </a:txBody>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b="1" dirty="0" smtClean="0"/>
                        <a:t>2637m</a:t>
                      </a:r>
                      <a:r>
                        <a:rPr lang="en-US" b="1" baseline="30000" dirty="0" smtClean="0"/>
                        <a:t>2</a:t>
                      </a:r>
                      <a:endParaRPr lang="en-US" b="1" dirty="0" smtClean="0"/>
                    </a:p>
                  </a:txBody>
                  <a:tcPr/>
                </a:tc>
              </a:tr>
              <a:tr h="370840">
                <a:tc>
                  <a:txBody>
                    <a:bodyPr/>
                    <a:lstStyle/>
                    <a:p>
                      <a:r>
                        <a:rPr lang="en-US" b="1" dirty="0" smtClean="0"/>
                        <a:t>Tow duration</a:t>
                      </a:r>
                      <a:endParaRPr lang="en-US" b="1" dirty="0"/>
                    </a:p>
                  </a:txBody>
                  <a:tcPr/>
                </a:tc>
                <a:tc>
                  <a:txBody>
                    <a:bodyPr/>
                    <a:lstStyle/>
                    <a:p>
                      <a:pPr algn="ctr"/>
                      <a:r>
                        <a:rPr lang="en-US" dirty="0" smtClean="0"/>
                        <a:t>313s</a:t>
                      </a:r>
                      <a:endParaRPr lang="en-US" dirty="0"/>
                    </a:p>
                  </a:txBody>
                  <a:tcPr/>
                </a:tc>
                <a:tc>
                  <a:txBody>
                    <a:bodyPr/>
                    <a:lstStyle/>
                    <a:p>
                      <a:pPr algn="ctr"/>
                      <a:r>
                        <a:rPr lang="en-US" dirty="0" smtClean="0"/>
                        <a:t>310s</a:t>
                      </a:r>
                      <a:endParaRPr lang="en-US" dirty="0"/>
                    </a:p>
                  </a:txBody>
                  <a:tcPr/>
                </a:tc>
                <a:tc>
                  <a:txBody>
                    <a:bodyPr/>
                    <a:lstStyle/>
                    <a:p>
                      <a:pPr algn="ctr"/>
                      <a:r>
                        <a:rPr lang="en-US" dirty="0" smtClean="0"/>
                        <a:t>307s</a:t>
                      </a:r>
                      <a:endParaRPr lang="en-US" dirty="0"/>
                    </a:p>
                  </a:txBody>
                  <a:tcPr/>
                </a:tc>
                <a:tc>
                  <a:txBody>
                    <a:bodyPr/>
                    <a:lstStyle/>
                    <a:p>
                      <a:pPr algn="ctr"/>
                      <a:r>
                        <a:rPr lang="en-US" b="1" dirty="0" smtClean="0"/>
                        <a:t>301s</a:t>
                      </a:r>
                      <a:endParaRPr lang="en-US" b="1" dirty="0"/>
                    </a:p>
                  </a:txBody>
                  <a:tcPr/>
                </a:tc>
              </a:tr>
              <a:tr h="370840">
                <a:tc>
                  <a:txBody>
                    <a:bodyPr/>
                    <a:lstStyle/>
                    <a:p>
                      <a:r>
                        <a:rPr lang="en-US" b="1" dirty="0" smtClean="0"/>
                        <a:t>Haul time</a:t>
                      </a:r>
                      <a:endParaRPr lang="en-US" b="1" dirty="0"/>
                    </a:p>
                  </a:txBody>
                  <a:tcPr/>
                </a:tc>
                <a:tc>
                  <a:txBody>
                    <a:bodyPr/>
                    <a:lstStyle/>
                    <a:p>
                      <a:pPr algn="ctr"/>
                      <a:r>
                        <a:rPr lang="en-US" dirty="0" smtClean="0"/>
                        <a:t>218s</a:t>
                      </a:r>
                      <a:endParaRPr lang="en-US" dirty="0"/>
                    </a:p>
                  </a:txBody>
                  <a:tcPr/>
                </a:tc>
                <a:tc>
                  <a:txBody>
                    <a:bodyPr/>
                    <a:lstStyle/>
                    <a:p>
                      <a:pPr algn="ctr"/>
                      <a:r>
                        <a:rPr lang="en-US" dirty="0" smtClean="0"/>
                        <a:t>-</a:t>
                      </a:r>
                      <a:endParaRPr lang="en-US" dirty="0"/>
                    </a:p>
                  </a:txBody>
                  <a:tcPr/>
                </a:tc>
                <a:tc>
                  <a:txBody>
                    <a:bodyPr/>
                    <a:lstStyle/>
                    <a:p>
                      <a:pPr algn="ctr"/>
                      <a:r>
                        <a:rPr lang="en-US" dirty="0" smtClean="0"/>
                        <a:t>254s</a:t>
                      </a:r>
                      <a:endParaRPr lang="en-US" dirty="0"/>
                    </a:p>
                  </a:txBody>
                  <a:tcPr/>
                </a:tc>
                <a:tc>
                  <a:txBody>
                    <a:bodyPr/>
                    <a:lstStyle/>
                    <a:p>
                      <a:pPr algn="ctr"/>
                      <a:r>
                        <a:rPr lang="en-US" b="1" dirty="0" smtClean="0"/>
                        <a:t>216s</a:t>
                      </a:r>
                      <a:endParaRPr lang="en-US" b="1" dirty="0"/>
                    </a:p>
                  </a:txBody>
                  <a:tcPr/>
                </a:tc>
              </a:tr>
              <a:tr h="370840">
                <a:tc>
                  <a:txBody>
                    <a:bodyPr/>
                    <a:lstStyle/>
                    <a:p>
                      <a:r>
                        <a:rPr lang="en-US" b="1" dirty="0" smtClean="0"/>
                        <a:t>Passive phase duration</a:t>
                      </a:r>
                      <a:endParaRPr lang="en-US" b="1" dirty="0"/>
                    </a:p>
                  </a:txBody>
                  <a:tcPr/>
                </a:tc>
                <a:tc>
                  <a:txBody>
                    <a:bodyPr/>
                    <a:lstStyle/>
                    <a:p>
                      <a:pPr algn="ctr"/>
                      <a:r>
                        <a:rPr lang="en-US" dirty="0" smtClean="0"/>
                        <a:t>82s</a:t>
                      </a:r>
                      <a:endParaRPr lang="en-US" dirty="0"/>
                    </a:p>
                  </a:txBody>
                  <a:tcPr/>
                </a:tc>
                <a:tc>
                  <a:txBody>
                    <a:bodyPr/>
                    <a:lstStyle/>
                    <a:p>
                      <a:pPr algn="ctr"/>
                      <a:r>
                        <a:rPr lang="en-US" dirty="0" smtClean="0"/>
                        <a:t>75s</a:t>
                      </a:r>
                      <a:endParaRPr lang="en-US" dirty="0"/>
                    </a:p>
                  </a:txBody>
                  <a:tcPr/>
                </a:tc>
                <a:tc>
                  <a:txBody>
                    <a:bodyPr/>
                    <a:lstStyle/>
                    <a:p>
                      <a:pPr algn="ctr"/>
                      <a:r>
                        <a:rPr lang="en-US" dirty="0" smtClean="0"/>
                        <a:t>116s</a:t>
                      </a:r>
                      <a:endParaRPr lang="en-US" dirty="0"/>
                    </a:p>
                  </a:txBody>
                  <a:tcPr/>
                </a:tc>
                <a:tc>
                  <a:txBody>
                    <a:bodyPr/>
                    <a:lstStyle/>
                    <a:p>
                      <a:pPr algn="ctr"/>
                      <a:r>
                        <a:rPr lang="en-US" b="1" dirty="0" smtClean="0"/>
                        <a:t>130s</a:t>
                      </a:r>
                      <a:endParaRPr lang="en-US" b="1" dirty="0"/>
                    </a:p>
                  </a:txBody>
                  <a:tcPr/>
                </a:tc>
              </a:tr>
              <a:tr h="370840">
                <a:tc>
                  <a:txBody>
                    <a:bodyPr/>
                    <a:lstStyle/>
                    <a:p>
                      <a:r>
                        <a:rPr lang="en-US" b="1" dirty="0" smtClean="0"/>
                        <a:t>Passive phase swept area</a:t>
                      </a:r>
                      <a:endParaRPr lang="en-US" b="1" dirty="0"/>
                    </a:p>
                  </a:txBody>
                  <a:tcPr/>
                </a:tc>
                <a:tc>
                  <a:txBody>
                    <a:bodyPr/>
                    <a:lstStyle/>
                    <a:p>
                      <a:pPr algn="ctr"/>
                      <a:r>
                        <a:rPr lang="en-US" dirty="0" smtClean="0"/>
                        <a:t>1014</a:t>
                      </a:r>
                      <a:r>
                        <a:rPr lang="en-US" baseline="0" dirty="0" smtClean="0"/>
                        <a:t> m</a:t>
                      </a:r>
                      <a:r>
                        <a:rPr lang="en-US" baseline="30000" dirty="0" smtClean="0"/>
                        <a:t>2</a:t>
                      </a:r>
                      <a:endParaRPr lang="en-US" dirty="0"/>
                    </a:p>
                  </a:txBody>
                  <a:tcPr/>
                </a:tc>
                <a:tc>
                  <a:txBody>
                    <a:bodyPr/>
                    <a:lstStyle/>
                    <a:p>
                      <a:pPr algn="ctr"/>
                      <a:r>
                        <a:rPr lang="en-US" dirty="0" smtClean="0"/>
                        <a:t>938 m</a:t>
                      </a:r>
                      <a:r>
                        <a:rPr lang="en-US" baseline="30000" dirty="0" smtClean="0"/>
                        <a:t>2</a:t>
                      </a:r>
                      <a:endParaRPr lang="en-US" dirty="0"/>
                    </a:p>
                  </a:txBody>
                  <a:tcPr/>
                </a:tc>
                <a:tc>
                  <a:txBody>
                    <a:bodyPr/>
                    <a:lstStyle/>
                    <a:p>
                      <a:pPr algn="ctr"/>
                      <a:r>
                        <a:rPr lang="en-US" dirty="0" smtClean="0"/>
                        <a:t>1270 m</a:t>
                      </a:r>
                      <a:r>
                        <a:rPr lang="en-US" baseline="30000" dirty="0" smtClean="0"/>
                        <a:t>2</a:t>
                      </a:r>
                      <a:endParaRPr lang="en-US" dirty="0"/>
                    </a:p>
                  </a:txBody>
                  <a:tcPr/>
                </a:tc>
                <a:tc>
                  <a:txBody>
                    <a:bodyPr/>
                    <a:lstStyle/>
                    <a:p>
                      <a:pPr algn="ctr"/>
                      <a:r>
                        <a:rPr lang="en-US" b="1" dirty="0" smtClean="0"/>
                        <a:t>-</a:t>
                      </a:r>
                      <a:endParaRPr lang="en-US" b="1" dirty="0"/>
                    </a:p>
                  </a:txBody>
                  <a:tcPr/>
                </a:tc>
              </a:tr>
            </a:tbl>
          </a:graphicData>
        </a:graphic>
      </p:graphicFrame>
    </p:spTree>
    <p:extLst>
      <p:ext uri="{BB962C8B-B14F-4D97-AF65-F5344CB8AC3E}">
        <p14:creationId xmlns:p14="http://schemas.microsoft.com/office/powerpoint/2010/main" val="19504318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90031"/>
          </a:xfrm>
        </p:spPr>
        <p:txBody>
          <a:bodyPr>
            <a:normAutofit fontScale="90000"/>
          </a:bodyPr>
          <a:lstStyle/>
          <a:p>
            <a:pPr algn="l"/>
            <a:r>
              <a:rPr lang="en-US" b="1" dirty="0" smtClean="0"/>
              <a:t>Explanation:</a:t>
            </a:r>
            <a:endParaRPr lang="en-US" b="1" dirty="0"/>
          </a:p>
        </p:txBody>
      </p:sp>
      <p:sp>
        <p:nvSpPr>
          <p:cNvPr id="3" name="Content Placeholder 2"/>
          <p:cNvSpPr>
            <a:spLocks noGrp="1"/>
          </p:cNvSpPr>
          <p:nvPr>
            <p:ph idx="1"/>
          </p:nvPr>
        </p:nvSpPr>
        <p:spPr>
          <a:xfrm>
            <a:off x="457200" y="1184468"/>
            <a:ext cx="8229600" cy="4831798"/>
          </a:xfrm>
        </p:spPr>
        <p:txBody>
          <a:bodyPr>
            <a:normAutofit fontScale="92500" lnSpcReduction="20000"/>
          </a:bodyPr>
          <a:lstStyle/>
          <a:p>
            <a:pPr marL="0" indent="0">
              <a:buNone/>
            </a:pPr>
            <a:r>
              <a:rPr lang="en-US" dirty="0" smtClean="0"/>
              <a:t>Upward force acting on the trawl doors is a function of:</a:t>
            </a:r>
          </a:p>
          <a:p>
            <a:r>
              <a:rPr lang="en-US" dirty="0" smtClean="0"/>
              <a:t>Force of the warp cables acting on the doors. </a:t>
            </a:r>
          </a:p>
          <a:p>
            <a:r>
              <a:rPr lang="en-US" dirty="0" smtClean="0"/>
              <a:t>Steepness of the angle between the cables and the bottom.</a:t>
            </a:r>
            <a:endParaRPr lang="en-US" dirty="0"/>
          </a:p>
          <a:p>
            <a:pPr lvl="1"/>
            <a:endParaRPr lang="en-US" dirty="0" smtClean="0"/>
          </a:p>
          <a:p>
            <a:pPr marL="0" indent="0">
              <a:buNone/>
            </a:pPr>
            <a:r>
              <a:rPr lang="en-US" dirty="0" smtClean="0"/>
              <a:t>The contribution to the force by the winch has increased, but the force due to vessel movements has decreased substantially.</a:t>
            </a:r>
          </a:p>
          <a:p>
            <a:r>
              <a:rPr lang="en-CA" dirty="0" smtClean="0"/>
              <a:t>The trawl and the vessel must be closer together before lifting off, i.e. the angle must be steeper.</a:t>
            </a:r>
            <a:endParaRPr lang="en-US" dirty="0" smtClean="0"/>
          </a:p>
        </p:txBody>
      </p:sp>
    </p:spTree>
    <p:extLst>
      <p:ext uri="{BB962C8B-B14F-4D97-AF65-F5344CB8AC3E}">
        <p14:creationId xmlns:p14="http://schemas.microsoft.com/office/powerpoint/2010/main" val="8668325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Macintosh HD:Users:crustacean:Desktop:Stock-Assessment-2020:LF Snow Crab Males 2018-2020 Overlay.pdf"/>
          <p:cNvPicPr>
            <a:picLocks noGrp="1"/>
          </p:cNvPicPr>
          <p:nvPr>
            <p:ph idx="1"/>
          </p:nvPr>
        </p:nvPicPr>
        <p:blipFill rotWithShape="1">
          <a:blip r:embed="rId2">
            <a:extLst>
              <a:ext uri="{28A0092B-C50C-407E-A947-70E740481C1C}">
                <a14:useLocalDpi xmlns:a14="http://schemas.microsoft.com/office/drawing/2010/main" val="0"/>
              </a:ext>
            </a:extLst>
          </a:blip>
          <a:srcRect l="-1220" t="2272" r="1220" b="252"/>
          <a:stretch/>
        </p:blipFill>
        <p:spPr bwMode="auto">
          <a:xfrm>
            <a:off x="2583144" y="974437"/>
            <a:ext cx="6560856" cy="5883563"/>
          </a:xfrm>
          <a:prstGeom prst="rect">
            <a:avLst/>
          </a:prstGeom>
          <a:noFill/>
          <a:ln>
            <a:noFill/>
          </a:ln>
        </p:spPr>
      </p:pic>
      <p:sp>
        <p:nvSpPr>
          <p:cNvPr id="5" name="Title 1"/>
          <p:cNvSpPr txBox="1">
            <a:spLocks/>
          </p:cNvSpPr>
          <p:nvPr/>
        </p:nvSpPr>
        <p:spPr>
          <a:xfrm>
            <a:off x="184962" y="190152"/>
            <a:ext cx="8317984" cy="556056"/>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3600" b="1" dirty="0" smtClean="0"/>
              <a:t>Size-frequencies in 2020:</a:t>
            </a:r>
            <a:endParaRPr lang="en-CA" sz="3600" b="1" dirty="0"/>
          </a:p>
        </p:txBody>
      </p:sp>
      <p:sp>
        <p:nvSpPr>
          <p:cNvPr id="6" name="TextBox 5"/>
          <p:cNvSpPr txBox="1"/>
          <p:nvPr/>
        </p:nvSpPr>
        <p:spPr>
          <a:xfrm>
            <a:off x="5411840" y="712827"/>
            <a:ext cx="1065165" cy="523220"/>
          </a:xfrm>
          <a:prstGeom prst="rect">
            <a:avLst/>
          </a:prstGeom>
          <a:noFill/>
        </p:spPr>
        <p:txBody>
          <a:bodyPr wrap="none" rtlCol="0">
            <a:spAutoFit/>
          </a:bodyPr>
          <a:lstStyle/>
          <a:p>
            <a:r>
              <a:rPr lang="en-US" sz="2800" dirty="0" smtClean="0"/>
              <a:t>Males</a:t>
            </a:r>
            <a:endParaRPr lang="en-US" sz="2800" dirty="0"/>
          </a:p>
        </p:txBody>
      </p:sp>
      <p:sp>
        <p:nvSpPr>
          <p:cNvPr id="7" name="TextBox 6"/>
          <p:cNvSpPr txBox="1"/>
          <p:nvPr/>
        </p:nvSpPr>
        <p:spPr>
          <a:xfrm>
            <a:off x="0" y="1630023"/>
            <a:ext cx="3085288" cy="3139321"/>
          </a:xfrm>
          <a:prstGeom prst="rect">
            <a:avLst/>
          </a:prstGeom>
          <a:noFill/>
        </p:spPr>
        <p:txBody>
          <a:bodyPr wrap="square" rtlCol="0">
            <a:spAutoFit/>
          </a:bodyPr>
          <a:lstStyle/>
          <a:p>
            <a:pPr marL="285750" indent="-285750">
              <a:buFont typeface="Arial"/>
              <a:buChar char="•"/>
            </a:pPr>
            <a:r>
              <a:rPr lang="en-US" dirty="0" smtClean="0"/>
              <a:t>Catches in 2020 are very  comparable to 2019, i.e. no scale reduction associated with the modification of end-of-tow procedures.</a:t>
            </a:r>
          </a:p>
          <a:p>
            <a:pPr marL="285750" indent="-285750">
              <a:buFont typeface="Arial"/>
              <a:buChar char="•"/>
            </a:pPr>
            <a:r>
              <a:rPr lang="en-US" dirty="0" smtClean="0"/>
              <a:t>Large increase in instar VII crab in 2020.</a:t>
            </a:r>
          </a:p>
          <a:p>
            <a:pPr marL="285750" indent="-285750">
              <a:buFont typeface="Arial"/>
              <a:buChar char="•"/>
            </a:pPr>
            <a:r>
              <a:rPr lang="en-US" dirty="0" smtClean="0"/>
              <a:t>Size-distribution among legal-sized crab is very similar between the 2018, 2019 and 2020.</a:t>
            </a:r>
          </a:p>
        </p:txBody>
      </p:sp>
    </p:spTree>
    <p:extLst>
      <p:ext uri="{BB962C8B-B14F-4D97-AF65-F5344CB8AC3E}">
        <p14:creationId xmlns:p14="http://schemas.microsoft.com/office/powerpoint/2010/main" val="12779265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Macintosh HD:Users:crustacean:Desktop:Stock-Assessment-2020:results:LF Snow Crab Females 2018-2020 Overlay.pdf"/>
          <p:cNvPicPr/>
          <p:nvPr/>
        </p:nvPicPr>
        <p:blipFill>
          <a:blip r:embed="rId2">
            <a:extLst>
              <a:ext uri="{28A0092B-C50C-407E-A947-70E740481C1C}">
                <a14:useLocalDpi xmlns:a14="http://schemas.microsoft.com/office/drawing/2010/main" val="0"/>
              </a:ext>
            </a:extLst>
          </a:blip>
          <a:srcRect/>
          <a:stretch>
            <a:fillRect/>
          </a:stretch>
        </p:blipFill>
        <p:spPr bwMode="auto">
          <a:xfrm>
            <a:off x="3206750" y="1123950"/>
            <a:ext cx="5937250" cy="5734050"/>
          </a:xfrm>
          <a:prstGeom prst="rect">
            <a:avLst/>
          </a:prstGeom>
          <a:noFill/>
          <a:ln>
            <a:noFill/>
          </a:ln>
        </p:spPr>
      </p:pic>
      <p:sp>
        <p:nvSpPr>
          <p:cNvPr id="7" name="Title 1"/>
          <p:cNvSpPr txBox="1">
            <a:spLocks/>
          </p:cNvSpPr>
          <p:nvPr/>
        </p:nvSpPr>
        <p:spPr>
          <a:xfrm>
            <a:off x="184962" y="190152"/>
            <a:ext cx="8317984" cy="556056"/>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3600" b="1" dirty="0" smtClean="0"/>
              <a:t>Size-frequencies in 2020:</a:t>
            </a:r>
            <a:endParaRPr lang="en-CA" sz="3600" b="1" dirty="0"/>
          </a:p>
        </p:txBody>
      </p:sp>
      <p:sp>
        <p:nvSpPr>
          <p:cNvPr id="8" name="TextBox 7"/>
          <p:cNvSpPr txBox="1"/>
          <p:nvPr/>
        </p:nvSpPr>
        <p:spPr>
          <a:xfrm>
            <a:off x="5458430" y="961548"/>
            <a:ext cx="1388646" cy="523220"/>
          </a:xfrm>
          <a:prstGeom prst="rect">
            <a:avLst/>
          </a:prstGeom>
          <a:noFill/>
        </p:spPr>
        <p:txBody>
          <a:bodyPr wrap="none" rtlCol="0">
            <a:spAutoFit/>
          </a:bodyPr>
          <a:lstStyle/>
          <a:p>
            <a:r>
              <a:rPr lang="en-US" sz="2800" dirty="0" smtClean="0"/>
              <a:t>Females</a:t>
            </a:r>
            <a:endParaRPr lang="en-US" sz="2800" dirty="0"/>
          </a:p>
        </p:txBody>
      </p:sp>
      <p:sp>
        <p:nvSpPr>
          <p:cNvPr id="9" name="TextBox 8"/>
          <p:cNvSpPr txBox="1"/>
          <p:nvPr/>
        </p:nvSpPr>
        <p:spPr>
          <a:xfrm>
            <a:off x="259045" y="1489370"/>
            <a:ext cx="3085288" cy="1200329"/>
          </a:xfrm>
          <a:prstGeom prst="rect">
            <a:avLst/>
          </a:prstGeom>
          <a:noFill/>
        </p:spPr>
        <p:txBody>
          <a:bodyPr wrap="square" rtlCol="0">
            <a:spAutoFit/>
          </a:bodyPr>
          <a:lstStyle/>
          <a:p>
            <a:pPr marL="285750" indent="-285750">
              <a:buFont typeface="Arial"/>
              <a:buChar char="•"/>
            </a:pPr>
            <a:r>
              <a:rPr lang="en-US" dirty="0" smtClean="0"/>
              <a:t>Catches in 2020 are very  comparable to 2019</a:t>
            </a:r>
          </a:p>
          <a:p>
            <a:pPr marL="285750" indent="-285750">
              <a:buFont typeface="Arial"/>
              <a:buChar char="•"/>
            </a:pPr>
            <a:r>
              <a:rPr lang="en-US" dirty="0" smtClean="0"/>
              <a:t>Large increase in instar VII crab in 2020.</a:t>
            </a:r>
          </a:p>
        </p:txBody>
      </p:sp>
    </p:spTree>
    <p:extLst>
      <p:ext uri="{BB962C8B-B14F-4D97-AF65-F5344CB8AC3E}">
        <p14:creationId xmlns:p14="http://schemas.microsoft.com/office/powerpoint/2010/main" val="1416312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4867" y="1375307"/>
            <a:ext cx="8229600" cy="2021944"/>
          </a:xfrm>
        </p:spPr>
        <p:txBody>
          <a:bodyPr>
            <a:noAutofit/>
          </a:bodyPr>
          <a:lstStyle/>
          <a:p>
            <a:pPr algn="l"/>
            <a:r>
              <a:rPr lang="en-US" sz="2800" dirty="0" smtClean="0"/>
              <a:t>Why has </a:t>
            </a:r>
            <a:r>
              <a:rPr lang="en-US" sz="2800" dirty="0" smtClean="0"/>
              <a:t>the </a:t>
            </a:r>
            <a:r>
              <a:rPr lang="en-US" sz="2800" dirty="0" smtClean="0"/>
              <a:t>legal-sized male </a:t>
            </a:r>
            <a:r>
              <a:rPr lang="en-US" sz="2800" dirty="0" smtClean="0"/>
              <a:t>abundance </a:t>
            </a:r>
            <a:r>
              <a:rPr lang="en-US" sz="2800" dirty="0" smtClean="0"/>
              <a:t>remained so stable between 2018-2020, given the seeming increase in </a:t>
            </a:r>
            <a:r>
              <a:rPr lang="en-US" sz="2800" dirty="0" err="1" smtClean="0"/>
              <a:t>catchability</a:t>
            </a:r>
            <a:r>
              <a:rPr lang="en-US" sz="2800" dirty="0" smtClean="0"/>
              <a:t> </a:t>
            </a:r>
            <a:r>
              <a:rPr lang="en-US" sz="2800" dirty="0" smtClean="0"/>
              <a:t>among sub-</a:t>
            </a:r>
            <a:r>
              <a:rPr lang="en-US" sz="2800" dirty="0" err="1" smtClean="0"/>
              <a:t>legals</a:t>
            </a:r>
            <a:r>
              <a:rPr lang="en-US" sz="2800" dirty="0" smtClean="0"/>
              <a:t>?</a:t>
            </a:r>
            <a:endParaRPr lang="en-CA" sz="2800" dirty="0"/>
          </a:p>
        </p:txBody>
      </p:sp>
      <p:sp>
        <p:nvSpPr>
          <p:cNvPr id="4" name="TextBox 3"/>
          <p:cNvSpPr txBox="1"/>
          <p:nvPr/>
        </p:nvSpPr>
        <p:spPr>
          <a:xfrm>
            <a:off x="266700" y="223335"/>
            <a:ext cx="2246604" cy="646331"/>
          </a:xfrm>
          <a:prstGeom prst="rect">
            <a:avLst/>
          </a:prstGeom>
          <a:noFill/>
        </p:spPr>
        <p:txBody>
          <a:bodyPr wrap="none" rtlCol="0">
            <a:spAutoFit/>
          </a:bodyPr>
          <a:lstStyle/>
          <a:p>
            <a:r>
              <a:rPr lang="en-US" sz="3600" b="1" dirty="0" smtClean="0"/>
              <a:t>Questions:</a:t>
            </a:r>
            <a:endParaRPr lang="en-US" sz="3600" b="1" dirty="0"/>
          </a:p>
        </p:txBody>
      </p:sp>
    </p:spTree>
    <p:extLst>
      <p:ext uri="{BB962C8B-B14F-4D97-AF65-F5344CB8AC3E}">
        <p14:creationId xmlns:p14="http://schemas.microsoft.com/office/powerpoint/2010/main" val="12124141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51367" y="1026582"/>
            <a:ext cx="8229600" cy="5154085"/>
          </a:xfrm>
        </p:spPr>
        <p:txBody>
          <a:bodyPr>
            <a:normAutofit fontScale="77500" lnSpcReduction="20000"/>
          </a:bodyPr>
          <a:lstStyle/>
          <a:p>
            <a:pPr marL="0" indent="0">
              <a:buNone/>
            </a:pPr>
            <a:r>
              <a:rPr lang="en-US" dirty="0" smtClean="0"/>
              <a:t>There are </a:t>
            </a:r>
            <a:r>
              <a:rPr lang="en-US" b="1" dirty="0" smtClean="0"/>
              <a:t>two processes </a:t>
            </a:r>
            <a:r>
              <a:rPr lang="en-US" dirty="0" smtClean="0"/>
              <a:t>which could be have attenuated legal-sized abundance:</a:t>
            </a:r>
          </a:p>
          <a:p>
            <a:pPr marL="0" indent="0">
              <a:buNone/>
            </a:pPr>
            <a:endParaRPr lang="en-US" dirty="0" smtClean="0"/>
          </a:p>
          <a:p>
            <a:pPr marL="514350" indent="-514350">
              <a:buFont typeface="+mj-lt"/>
              <a:buAutoNum type="arabicPeriod"/>
            </a:pPr>
            <a:r>
              <a:rPr lang="en-US" b="1" dirty="0" err="1" smtClean="0"/>
              <a:t>Catchability</a:t>
            </a:r>
            <a:r>
              <a:rPr lang="en-US" b="1" dirty="0" smtClean="0"/>
              <a:t> increase </a:t>
            </a:r>
            <a:r>
              <a:rPr lang="en-US" dirty="0" smtClean="0"/>
              <a:t>is present among </a:t>
            </a:r>
            <a:r>
              <a:rPr lang="en-US" b="1" dirty="0" smtClean="0"/>
              <a:t>sub-legal crab </a:t>
            </a:r>
            <a:r>
              <a:rPr lang="en-US" dirty="0" smtClean="0"/>
              <a:t>sizes only.</a:t>
            </a:r>
          </a:p>
          <a:p>
            <a:pPr lvl="1"/>
            <a:r>
              <a:rPr lang="en-US" dirty="0" smtClean="0"/>
              <a:t>Why the 30-40% contrast in relative </a:t>
            </a:r>
            <a:r>
              <a:rPr lang="en-US" dirty="0" err="1" smtClean="0"/>
              <a:t>catchability</a:t>
            </a:r>
            <a:r>
              <a:rPr lang="en-US" dirty="0" smtClean="0"/>
              <a:t> between 80-90mm crab and their legal-sized counterparts?</a:t>
            </a:r>
          </a:p>
          <a:p>
            <a:pPr marL="457200" lvl="1" indent="0">
              <a:buNone/>
            </a:pPr>
            <a:endParaRPr lang="en-US" dirty="0"/>
          </a:p>
          <a:p>
            <a:pPr marL="514350" indent="-514350">
              <a:buFont typeface="+mj-lt"/>
              <a:buAutoNum type="arabicPeriod"/>
            </a:pPr>
            <a:r>
              <a:rPr lang="en-US" dirty="0" smtClean="0"/>
              <a:t>Significant </a:t>
            </a:r>
            <a:r>
              <a:rPr lang="en-US" b="1" dirty="0" smtClean="0"/>
              <a:t>increase in </a:t>
            </a:r>
            <a:r>
              <a:rPr lang="en-US" b="1" dirty="0" smtClean="0"/>
              <a:t>mortality </a:t>
            </a:r>
            <a:r>
              <a:rPr lang="en-US" dirty="0" smtClean="0"/>
              <a:t>among </a:t>
            </a:r>
            <a:r>
              <a:rPr lang="en-US" b="1" dirty="0" smtClean="0"/>
              <a:t>legal-sized males </a:t>
            </a:r>
            <a:r>
              <a:rPr lang="en-US" dirty="0" smtClean="0"/>
              <a:t>in 2019 and 2020, relative to 2018.</a:t>
            </a:r>
            <a:endParaRPr lang="en-US" dirty="0" smtClean="0"/>
          </a:p>
          <a:p>
            <a:pPr lvl="1"/>
            <a:r>
              <a:rPr lang="en-US" dirty="0" smtClean="0"/>
              <a:t>There have been </a:t>
            </a:r>
            <a:r>
              <a:rPr lang="en-US" dirty="0" smtClean="0"/>
              <a:t>large-scale spatial redistributions of </a:t>
            </a:r>
            <a:r>
              <a:rPr lang="en-US" dirty="0" smtClean="0"/>
              <a:t>fleet fishing effort associated with NARW protection measures.</a:t>
            </a:r>
          </a:p>
          <a:p>
            <a:pPr lvl="1"/>
            <a:r>
              <a:rPr lang="en-US" dirty="0" smtClean="0"/>
              <a:t>This was accompanied by significant increases in fishing effort, in part due to lack of access to prime fishing grounds, which may have led to significant increases in discard mortality.</a:t>
            </a:r>
            <a:endParaRPr lang="en-US" dirty="0" smtClean="0"/>
          </a:p>
          <a:p>
            <a:pPr lvl="1"/>
            <a:endParaRPr lang="en-US" dirty="0"/>
          </a:p>
          <a:p>
            <a:pPr lvl="1"/>
            <a:endParaRPr lang="en-US" dirty="0" smtClean="0"/>
          </a:p>
        </p:txBody>
      </p:sp>
      <p:sp>
        <p:nvSpPr>
          <p:cNvPr id="4" name="TextBox 3"/>
          <p:cNvSpPr txBox="1"/>
          <p:nvPr/>
        </p:nvSpPr>
        <p:spPr>
          <a:xfrm>
            <a:off x="266700" y="223335"/>
            <a:ext cx="2319190" cy="646331"/>
          </a:xfrm>
          <a:prstGeom prst="rect">
            <a:avLst/>
          </a:prstGeom>
          <a:noFill/>
        </p:spPr>
        <p:txBody>
          <a:bodyPr wrap="none" rtlCol="0">
            <a:spAutoFit/>
          </a:bodyPr>
          <a:lstStyle/>
          <a:p>
            <a:r>
              <a:rPr lang="en-US" sz="3600" b="1" dirty="0" smtClean="0"/>
              <a:t>Discussion:</a:t>
            </a:r>
            <a:endParaRPr lang="en-US" sz="3600" b="1" dirty="0"/>
          </a:p>
        </p:txBody>
      </p:sp>
    </p:spTree>
    <p:extLst>
      <p:ext uri="{BB962C8B-B14F-4D97-AF65-F5344CB8AC3E}">
        <p14:creationId xmlns:p14="http://schemas.microsoft.com/office/powerpoint/2010/main" val="36398456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4873" y="207800"/>
            <a:ext cx="8229600" cy="661086"/>
          </a:xfrm>
        </p:spPr>
        <p:txBody>
          <a:bodyPr>
            <a:normAutofit fontScale="90000"/>
          </a:bodyPr>
          <a:lstStyle/>
          <a:p>
            <a:pPr algn="l"/>
            <a:r>
              <a:rPr lang="en-US" b="1" dirty="0" smtClean="0"/>
              <a:t>Conclusions:</a:t>
            </a:r>
            <a:endParaRPr lang="en-CA" b="1" dirty="0"/>
          </a:p>
        </p:txBody>
      </p:sp>
      <p:sp>
        <p:nvSpPr>
          <p:cNvPr id="3" name="Content Placeholder 2"/>
          <p:cNvSpPr>
            <a:spLocks noGrp="1"/>
          </p:cNvSpPr>
          <p:nvPr>
            <p:ph idx="1"/>
          </p:nvPr>
        </p:nvSpPr>
        <p:spPr>
          <a:xfrm>
            <a:off x="457200" y="973917"/>
            <a:ext cx="8229600" cy="5222869"/>
          </a:xfrm>
        </p:spPr>
        <p:txBody>
          <a:bodyPr>
            <a:noAutofit/>
          </a:bodyPr>
          <a:lstStyle/>
          <a:p>
            <a:r>
              <a:rPr lang="en-US" sz="1600" dirty="0"/>
              <a:t>It is unlikely that neither the scale or efficiency of trawling during the passive phase would have remained unaffected by the new protocol measures introduced in 2020</a:t>
            </a:r>
            <a:r>
              <a:rPr lang="en-US" sz="1600" dirty="0" smtClean="0"/>
              <a:t>.</a:t>
            </a:r>
          </a:p>
          <a:p>
            <a:endParaRPr lang="en-US" sz="1600" dirty="0" smtClean="0"/>
          </a:p>
          <a:p>
            <a:r>
              <a:rPr lang="en-US" sz="1600" dirty="0" smtClean="0"/>
              <a:t>However, 2019 </a:t>
            </a:r>
            <a:r>
              <a:rPr lang="en-US" sz="1600" dirty="0"/>
              <a:t>and 2020 size-distributions </a:t>
            </a:r>
            <a:r>
              <a:rPr lang="en-US" sz="1600" dirty="0" smtClean="0"/>
              <a:t>showed no discernible change in scale and strikingly similar, except for a large recruitment increase of instar VII (~30mm).</a:t>
            </a:r>
          </a:p>
          <a:p>
            <a:pPr marL="0" indent="0">
              <a:buNone/>
            </a:pPr>
            <a:endParaRPr lang="en-US" sz="1600" dirty="0" smtClean="0"/>
          </a:p>
          <a:p>
            <a:r>
              <a:rPr lang="en-US" sz="1600" dirty="0" smtClean="0"/>
              <a:t>These points entail that </a:t>
            </a:r>
            <a:r>
              <a:rPr lang="en-US" sz="1600" dirty="0"/>
              <a:t>p</a:t>
            </a:r>
            <a:r>
              <a:rPr lang="en-US" sz="1600" dirty="0" smtClean="0"/>
              <a:t>assive</a:t>
            </a:r>
            <a:r>
              <a:rPr lang="en-US" sz="1600" dirty="0" smtClean="0"/>
              <a:t>-phase trawling does not seem to be </a:t>
            </a:r>
            <a:r>
              <a:rPr lang="en-US" sz="1600" dirty="0" smtClean="0"/>
              <a:t>causal</a:t>
            </a:r>
            <a:r>
              <a:rPr lang="en-US" sz="1600" dirty="0" smtClean="0"/>
              <a:t> mechanism underlying the 30-40%  increase observed in </a:t>
            </a:r>
            <a:r>
              <a:rPr lang="en-US" sz="1600" dirty="0" smtClean="0"/>
              <a:t>sub-legal crab from 2018 to 2019</a:t>
            </a:r>
            <a:r>
              <a:rPr lang="en-US" sz="1600" dirty="0" smtClean="0"/>
              <a:t>.</a:t>
            </a:r>
          </a:p>
          <a:p>
            <a:endParaRPr lang="en-US" sz="1600" dirty="0"/>
          </a:p>
          <a:p>
            <a:r>
              <a:rPr lang="en-US" sz="1600" dirty="0" smtClean="0"/>
              <a:t>While the underlying  mechanism remains unknown, its scale seems to be similar in 2019 and 2020, pointing to some sort of vessel effect.</a:t>
            </a:r>
          </a:p>
          <a:p>
            <a:endParaRPr lang="en-US" sz="1600" dirty="0" smtClean="0"/>
          </a:p>
          <a:p>
            <a:r>
              <a:rPr lang="en-US" sz="1600" dirty="0" smtClean="0"/>
              <a:t>If passive phase trawling is not to blame, then the abundance and biomass estimates of 2019 and 2020 may be more confidently interpreted as minimum estimates of abundance or biomass and, by extension, that 2018 estimates were under-estimated. </a:t>
            </a:r>
          </a:p>
          <a:p>
            <a:endParaRPr lang="en-US" sz="1600" dirty="0"/>
          </a:p>
          <a:p>
            <a:r>
              <a:rPr lang="en-US" sz="1600" dirty="0" smtClean="0"/>
              <a:t>The dynamics </a:t>
            </a:r>
            <a:r>
              <a:rPr lang="en-US" sz="1600" dirty="0" smtClean="0"/>
              <a:t>(or absence thereof) among legal-sized males is perplexing, and requires resolution of the competing hypotheses of constant </a:t>
            </a:r>
            <a:r>
              <a:rPr lang="en-US" sz="1600" dirty="0" err="1" smtClean="0"/>
              <a:t>catchability</a:t>
            </a:r>
            <a:r>
              <a:rPr lang="en-US" sz="1600" dirty="0" smtClean="0"/>
              <a:t> versus increasing mortality during the 2018 to 2020 period.</a:t>
            </a:r>
            <a:endParaRPr lang="en-US" sz="1600" dirty="0" smtClean="0"/>
          </a:p>
        </p:txBody>
      </p:sp>
    </p:spTree>
    <p:extLst>
      <p:ext uri="{BB962C8B-B14F-4D97-AF65-F5344CB8AC3E}">
        <p14:creationId xmlns:p14="http://schemas.microsoft.com/office/powerpoint/2010/main" val="14548998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76707"/>
          </a:xfrm>
        </p:spPr>
        <p:txBody>
          <a:bodyPr>
            <a:normAutofit fontScale="90000"/>
          </a:bodyPr>
          <a:lstStyle/>
          <a:p>
            <a:pPr algn="l"/>
            <a:r>
              <a:rPr lang="en-US" b="1" dirty="0" smtClean="0"/>
              <a:t>Management implications:</a:t>
            </a:r>
            <a:endParaRPr lang="en-CA" b="1" dirty="0"/>
          </a:p>
        </p:txBody>
      </p:sp>
      <p:sp>
        <p:nvSpPr>
          <p:cNvPr id="3" name="Content Placeholder 2"/>
          <p:cNvSpPr>
            <a:spLocks noGrp="1"/>
          </p:cNvSpPr>
          <p:nvPr>
            <p:ph idx="1"/>
          </p:nvPr>
        </p:nvSpPr>
        <p:spPr>
          <a:xfrm>
            <a:off x="457200" y="1456977"/>
            <a:ext cx="8229600" cy="3527188"/>
          </a:xfrm>
        </p:spPr>
        <p:txBody>
          <a:bodyPr>
            <a:normAutofit/>
          </a:bodyPr>
          <a:lstStyle/>
          <a:p>
            <a:r>
              <a:rPr lang="en-US" sz="2800" dirty="0" smtClean="0"/>
              <a:t>The survey time series </a:t>
            </a:r>
            <a:r>
              <a:rPr lang="en-US" sz="2800" dirty="0" smtClean="0"/>
              <a:t>is</a:t>
            </a:r>
            <a:r>
              <a:rPr lang="en-US" sz="2800" dirty="0" smtClean="0"/>
              <a:t> inconsistent, at least </a:t>
            </a:r>
            <a:r>
              <a:rPr lang="en-US" sz="2800" dirty="0" smtClean="0"/>
              <a:t>for sub-legal males, at the juncture of the vessel change in 2019.</a:t>
            </a:r>
          </a:p>
          <a:p>
            <a:pPr marL="0" indent="0">
              <a:buNone/>
            </a:pPr>
            <a:endParaRPr lang="en-US" sz="2800" dirty="0" smtClean="0"/>
          </a:p>
          <a:p>
            <a:r>
              <a:rPr lang="en-US" sz="2800" dirty="0" smtClean="0"/>
              <a:t>Correct placement </a:t>
            </a:r>
            <a:r>
              <a:rPr lang="en-US" sz="2800" dirty="0" smtClean="0"/>
              <a:t>of the </a:t>
            </a:r>
            <a:r>
              <a:rPr lang="en-US" sz="2800" dirty="0" smtClean="0"/>
              <a:t>current stock </a:t>
            </a:r>
            <a:r>
              <a:rPr lang="en-US" sz="2800" dirty="0" smtClean="0"/>
              <a:t>status with respect to </a:t>
            </a:r>
            <a:r>
              <a:rPr lang="en-US" sz="2800" dirty="0" smtClean="0"/>
              <a:t>historical time series and reference </a:t>
            </a:r>
            <a:r>
              <a:rPr lang="en-US" sz="2800" dirty="0" smtClean="0"/>
              <a:t>points </a:t>
            </a:r>
            <a:r>
              <a:rPr lang="en-US" sz="2800" dirty="0" smtClean="0"/>
              <a:t>may be biased. </a:t>
            </a:r>
            <a:r>
              <a:rPr lang="en-US" sz="2800" dirty="0" smtClean="0"/>
              <a:t> </a:t>
            </a:r>
            <a:endParaRPr lang="en-US" sz="2800" dirty="0"/>
          </a:p>
          <a:p>
            <a:endParaRPr lang="en-CA" sz="2800" dirty="0"/>
          </a:p>
        </p:txBody>
      </p:sp>
    </p:spTree>
    <p:extLst>
      <p:ext uri="{BB962C8B-B14F-4D97-AF65-F5344CB8AC3E}">
        <p14:creationId xmlns:p14="http://schemas.microsoft.com/office/powerpoint/2010/main" val="30395189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3649" y="274638"/>
            <a:ext cx="8229600" cy="821250"/>
          </a:xfrm>
        </p:spPr>
        <p:txBody>
          <a:bodyPr>
            <a:normAutofit/>
          </a:bodyPr>
          <a:lstStyle/>
          <a:p>
            <a:pPr algn="l"/>
            <a:r>
              <a:rPr lang="en-US" sz="3600" b="1" dirty="0" smtClean="0"/>
              <a:t>Population Indices:</a:t>
            </a:r>
            <a:endParaRPr lang="en-US" sz="3600" dirty="0"/>
          </a:p>
        </p:txBody>
      </p:sp>
      <p:sp>
        <p:nvSpPr>
          <p:cNvPr id="3" name="Content Placeholder 2"/>
          <p:cNvSpPr>
            <a:spLocks noGrp="1"/>
          </p:cNvSpPr>
          <p:nvPr>
            <p:ph idx="1"/>
          </p:nvPr>
        </p:nvSpPr>
        <p:spPr>
          <a:xfrm>
            <a:off x="547852" y="1427685"/>
            <a:ext cx="8065007" cy="4425366"/>
          </a:xfrm>
        </p:spPr>
        <p:txBody>
          <a:bodyPr>
            <a:noAutofit/>
          </a:bodyPr>
          <a:lstStyle/>
          <a:p>
            <a:r>
              <a:rPr lang="en-US" sz="2600" dirty="0" smtClean="0"/>
              <a:t>Good measures of abundance or biomass allows for </a:t>
            </a:r>
            <a:r>
              <a:rPr lang="en-US" sz="2600" b="1" i="1" dirty="0" smtClean="0"/>
              <a:t>meaningful comparisons </a:t>
            </a:r>
            <a:r>
              <a:rPr lang="en-US" sz="2600" dirty="0" smtClean="0"/>
              <a:t>of population levels </a:t>
            </a:r>
            <a:r>
              <a:rPr lang="en-US" sz="2600" dirty="0"/>
              <a:t>between different </a:t>
            </a:r>
            <a:r>
              <a:rPr lang="en-US" sz="2600" dirty="0" smtClean="0"/>
              <a:t>regions and/or from one year to the next.</a:t>
            </a:r>
          </a:p>
          <a:p>
            <a:endParaRPr lang="en-CA" sz="2600" dirty="0"/>
          </a:p>
          <a:p>
            <a:pPr lvl="0"/>
            <a:r>
              <a:rPr lang="en-US" sz="2600" dirty="0" smtClean="0"/>
              <a:t>Factors which </a:t>
            </a:r>
            <a:r>
              <a:rPr lang="en-US" sz="2600" b="1" dirty="0" smtClean="0"/>
              <a:t>systematically bias </a:t>
            </a:r>
            <a:r>
              <a:rPr lang="en-US" sz="2600" dirty="0"/>
              <a:t>or skew catch </a:t>
            </a:r>
            <a:r>
              <a:rPr lang="en-US" sz="2600" dirty="0" smtClean="0"/>
              <a:t>observations need to be </a:t>
            </a:r>
            <a:r>
              <a:rPr lang="en-US" sz="2600" b="1" dirty="0" smtClean="0"/>
              <a:t>controlled</a:t>
            </a:r>
            <a:r>
              <a:rPr lang="en-US" sz="2600" dirty="0" smtClean="0"/>
              <a:t> or accounted for.</a:t>
            </a:r>
          </a:p>
          <a:p>
            <a:pPr lvl="0"/>
            <a:endParaRPr lang="en-US" sz="2600" dirty="0" smtClean="0"/>
          </a:p>
          <a:p>
            <a:pPr lvl="0"/>
            <a:r>
              <a:rPr lang="en-US" sz="2600" b="1" dirty="0" smtClean="0"/>
              <a:t>Control</a:t>
            </a:r>
            <a:r>
              <a:rPr lang="en-US" sz="2600" dirty="0" smtClean="0"/>
              <a:t> of identified factors is achieved through the implementation of robust </a:t>
            </a:r>
            <a:r>
              <a:rPr lang="en-US" sz="2600" b="1" dirty="0"/>
              <a:t>sampling </a:t>
            </a:r>
            <a:r>
              <a:rPr lang="en-US" sz="2600" b="1" dirty="0" smtClean="0"/>
              <a:t>protocols</a:t>
            </a:r>
            <a:r>
              <a:rPr lang="en-US" sz="2600" dirty="0" smtClean="0"/>
              <a:t>. </a:t>
            </a:r>
          </a:p>
        </p:txBody>
      </p:sp>
      <p:sp>
        <p:nvSpPr>
          <p:cNvPr id="4" name="TextBox 3"/>
          <p:cNvSpPr txBox="1"/>
          <p:nvPr/>
        </p:nvSpPr>
        <p:spPr>
          <a:xfrm>
            <a:off x="5057649" y="6378244"/>
            <a:ext cx="3950120" cy="369332"/>
          </a:xfrm>
          <a:prstGeom prst="rect">
            <a:avLst/>
          </a:prstGeom>
          <a:noFill/>
        </p:spPr>
        <p:txBody>
          <a:bodyPr wrap="none" rtlCol="0">
            <a:spAutoFit/>
          </a:bodyPr>
          <a:lstStyle/>
          <a:p>
            <a:r>
              <a:rPr lang="en-US" i="1" dirty="0" smtClean="0"/>
              <a:t>DFO Regional Assessment Process, </a:t>
            </a:r>
            <a:r>
              <a:rPr lang="en-US" i="1" dirty="0"/>
              <a:t>2020</a:t>
            </a:r>
          </a:p>
        </p:txBody>
      </p:sp>
    </p:spTree>
    <p:extLst>
      <p:ext uri="{BB962C8B-B14F-4D97-AF65-F5344CB8AC3E}">
        <p14:creationId xmlns:p14="http://schemas.microsoft.com/office/powerpoint/2010/main" val="40126882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3649" y="274638"/>
            <a:ext cx="8229600" cy="821250"/>
          </a:xfrm>
        </p:spPr>
        <p:txBody>
          <a:bodyPr>
            <a:normAutofit/>
          </a:bodyPr>
          <a:lstStyle/>
          <a:p>
            <a:pPr algn="l"/>
            <a:r>
              <a:rPr lang="en-US" sz="3600" b="1" dirty="0" smtClean="0"/>
              <a:t>Population Indices:</a:t>
            </a:r>
            <a:endParaRPr lang="en-US" sz="3600" dirty="0"/>
          </a:p>
        </p:txBody>
      </p:sp>
      <p:sp>
        <p:nvSpPr>
          <p:cNvPr id="3" name="Content Placeholder 2"/>
          <p:cNvSpPr>
            <a:spLocks noGrp="1"/>
          </p:cNvSpPr>
          <p:nvPr>
            <p:ph idx="1"/>
          </p:nvPr>
        </p:nvSpPr>
        <p:spPr>
          <a:xfrm>
            <a:off x="357415" y="1646725"/>
            <a:ext cx="8331831" cy="3766655"/>
          </a:xfrm>
        </p:spPr>
        <p:txBody>
          <a:bodyPr>
            <a:noAutofit/>
          </a:bodyPr>
          <a:lstStyle/>
          <a:p>
            <a:pPr lvl="0"/>
            <a:r>
              <a:rPr lang="en-US" sz="2600" b="1" dirty="0" smtClean="0"/>
              <a:t>Uncontrolled </a:t>
            </a:r>
            <a:r>
              <a:rPr lang="en-US" sz="2600" b="1" dirty="0"/>
              <a:t>factors </a:t>
            </a:r>
            <a:r>
              <a:rPr lang="en-US" sz="2600" dirty="0" smtClean="0"/>
              <a:t>need to be identified, quantified or </a:t>
            </a:r>
            <a:r>
              <a:rPr lang="en-US" sz="2600" dirty="0"/>
              <a:t>otherwise accounted </a:t>
            </a:r>
            <a:r>
              <a:rPr lang="en-US" sz="2600" dirty="0" smtClean="0"/>
              <a:t>for, in order to standardize catches.</a:t>
            </a:r>
          </a:p>
          <a:p>
            <a:pPr lvl="0"/>
            <a:endParaRPr lang="en-CA" sz="2600" dirty="0"/>
          </a:p>
          <a:p>
            <a:pPr lvl="0"/>
            <a:r>
              <a:rPr lang="en-US" sz="2600" b="1" dirty="0" smtClean="0"/>
              <a:t>Failure</a:t>
            </a:r>
            <a:r>
              <a:rPr lang="en-US" sz="2600" dirty="0" smtClean="0"/>
              <a:t> to account for influential factors can lead to indices with </a:t>
            </a:r>
            <a:r>
              <a:rPr lang="en-US" sz="2600" b="1" dirty="0" smtClean="0"/>
              <a:t>misleading</a:t>
            </a:r>
            <a:r>
              <a:rPr lang="en-US" sz="2600" dirty="0" smtClean="0"/>
              <a:t> regional or annual changes, reflecting changes </a:t>
            </a:r>
            <a:r>
              <a:rPr lang="en-US" sz="2600" dirty="0"/>
              <a:t>in the factors </a:t>
            </a:r>
            <a:r>
              <a:rPr lang="en-US" sz="2600" dirty="0" smtClean="0"/>
              <a:t>themselves rather </a:t>
            </a:r>
            <a:r>
              <a:rPr lang="en-US" sz="2600" dirty="0"/>
              <a:t>than </a:t>
            </a:r>
            <a:r>
              <a:rPr lang="en-US" sz="2600" dirty="0" smtClean="0"/>
              <a:t>true changes </a:t>
            </a:r>
            <a:r>
              <a:rPr lang="en-US" sz="2600" dirty="0"/>
              <a:t>in population abundance or biomass</a:t>
            </a:r>
            <a:r>
              <a:rPr lang="en-US" sz="2600" dirty="0" smtClean="0"/>
              <a:t>.</a:t>
            </a:r>
            <a:endParaRPr lang="en-CA" sz="2600" dirty="0"/>
          </a:p>
        </p:txBody>
      </p:sp>
      <p:sp>
        <p:nvSpPr>
          <p:cNvPr id="4" name="TextBox 3"/>
          <p:cNvSpPr txBox="1"/>
          <p:nvPr/>
        </p:nvSpPr>
        <p:spPr>
          <a:xfrm>
            <a:off x="5057649" y="6356720"/>
            <a:ext cx="3950120" cy="369332"/>
          </a:xfrm>
          <a:prstGeom prst="rect">
            <a:avLst/>
          </a:prstGeom>
          <a:noFill/>
        </p:spPr>
        <p:txBody>
          <a:bodyPr wrap="none" rtlCol="0">
            <a:spAutoFit/>
          </a:bodyPr>
          <a:lstStyle/>
          <a:p>
            <a:r>
              <a:rPr lang="en-US" i="1" dirty="0" smtClean="0"/>
              <a:t>DFO Regional Assessment Process, </a:t>
            </a:r>
            <a:r>
              <a:rPr lang="en-US" i="1" dirty="0"/>
              <a:t>2020</a:t>
            </a:r>
          </a:p>
        </p:txBody>
      </p:sp>
    </p:spTree>
    <p:extLst>
      <p:ext uri="{BB962C8B-B14F-4D97-AF65-F5344CB8AC3E}">
        <p14:creationId xmlns:p14="http://schemas.microsoft.com/office/powerpoint/2010/main" val="37759706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4874" y="207800"/>
            <a:ext cx="8317984" cy="556056"/>
          </a:xfrm>
        </p:spPr>
        <p:txBody>
          <a:bodyPr>
            <a:noAutofit/>
          </a:bodyPr>
          <a:lstStyle/>
          <a:p>
            <a:pPr algn="l"/>
            <a:r>
              <a:rPr lang="en-US" sz="3600" dirty="0" smtClean="0"/>
              <a:t>Size-frequencies: 2018 versus 2019 </a:t>
            </a:r>
            <a:endParaRPr lang="en-CA" sz="3600" dirty="0"/>
          </a:p>
        </p:txBody>
      </p:sp>
      <p:pic>
        <p:nvPicPr>
          <p:cNvPr id="4" name="Content Placeholder 3" descr="Macintosh HD:Users:crustacean:Desktop:Stock-Assessment-2020:LF Snow Crab Males 2018-2019 Overlay.pdf"/>
          <p:cNvPicPr>
            <a:picLocks noGrp="1"/>
          </p:cNvPicPr>
          <p:nvPr>
            <p:ph idx="1"/>
          </p:nvPr>
        </p:nvPicPr>
        <p:blipFill rotWithShape="1">
          <a:blip r:embed="rId3">
            <a:extLst>
              <a:ext uri="{28A0092B-C50C-407E-A947-70E740481C1C}">
                <a14:useLocalDpi xmlns:a14="http://schemas.microsoft.com/office/drawing/2010/main" val="0"/>
              </a:ext>
            </a:extLst>
          </a:blip>
          <a:srcRect l="-4348" t="6499" r="4348" b="3984"/>
          <a:stretch/>
        </p:blipFill>
        <p:spPr bwMode="auto">
          <a:xfrm>
            <a:off x="2206300" y="1269048"/>
            <a:ext cx="6937700" cy="5588952"/>
          </a:xfrm>
          <a:prstGeom prst="rect">
            <a:avLst/>
          </a:prstGeom>
          <a:noFill/>
          <a:ln>
            <a:noFill/>
          </a:ln>
        </p:spPr>
      </p:pic>
      <p:sp>
        <p:nvSpPr>
          <p:cNvPr id="3" name="TextBox 2"/>
          <p:cNvSpPr txBox="1"/>
          <p:nvPr/>
        </p:nvSpPr>
        <p:spPr>
          <a:xfrm>
            <a:off x="5411840" y="866298"/>
            <a:ext cx="1065165" cy="523220"/>
          </a:xfrm>
          <a:prstGeom prst="rect">
            <a:avLst/>
          </a:prstGeom>
          <a:noFill/>
        </p:spPr>
        <p:txBody>
          <a:bodyPr wrap="none" rtlCol="0">
            <a:spAutoFit/>
          </a:bodyPr>
          <a:lstStyle/>
          <a:p>
            <a:r>
              <a:rPr lang="en-US" sz="2800" dirty="0" smtClean="0"/>
              <a:t>Males</a:t>
            </a:r>
            <a:endParaRPr lang="en-US" sz="2800" dirty="0"/>
          </a:p>
        </p:txBody>
      </p:sp>
      <p:sp>
        <p:nvSpPr>
          <p:cNvPr id="6" name="TextBox 5"/>
          <p:cNvSpPr txBox="1"/>
          <p:nvPr/>
        </p:nvSpPr>
        <p:spPr>
          <a:xfrm>
            <a:off x="89255" y="2318880"/>
            <a:ext cx="2854476" cy="1754327"/>
          </a:xfrm>
          <a:prstGeom prst="rect">
            <a:avLst/>
          </a:prstGeom>
          <a:noFill/>
        </p:spPr>
        <p:txBody>
          <a:bodyPr wrap="square" rtlCol="0">
            <a:spAutoFit/>
          </a:bodyPr>
          <a:lstStyle/>
          <a:p>
            <a:pPr marL="285750" indent="-285750">
              <a:buFont typeface="Arial"/>
              <a:buChar char="•"/>
            </a:pPr>
            <a:r>
              <a:rPr lang="en-US" dirty="0" smtClean="0"/>
              <a:t>Increase of 30-40% over sizes 35-95mm in 2019.</a:t>
            </a:r>
          </a:p>
          <a:p>
            <a:pPr marL="285750" indent="-285750">
              <a:buFont typeface="Arial"/>
              <a:buChar char="•"/>
            </a:pPr>
            <a:r>
              <a:rPr lang="en-US" dirty="0" smtClean="0"/>
              <a:t>Little change for larger crab (&gt;= 95mm).</a:t>
            </a:r>
          </a:p>
          <a:p>
            <a:pPr marL="285750" indent="-285750">
              <a:buFont typeface="Arial"/>
              <a:buChar char="•"/>
            </a:pPr>
            <a:r>
              <a:rPr lang="en-US" dirty="0" smtClean="0"/>
              <a:t>Large increases for first 2 visible instars (&lt;25mm).</a:t>
            </a:r>
            <a:endParaRPr lang="en-US" dirty="0"/>
          </a:p>
        </p:txBody>
      </p:sp>
    </p:spTree>
    <p:extLst>
      <p:ext uri="{BB962C8B-B14F-4D97-AF65-F5344CB8AC3E}">
        <p14:creationId xmlns:p14="http://schemas.microsoft.com/office/powerpoint/2010/main" val="19529425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Macintosh HD:Users:crustacean:Desktop:Stock-Assessment-2020:LF Snow Crab 2018-2019 Overlay.pdf"/>
          <p:cNvPicPr/>
          <p:nvPr/>
        </p:nvPicPr>
        <p:blipFill rotWithShape="1">
          <a:blip r:embed="rId3">
            <a:extLst>
              <a:ext uri="{28A0092B-C50C-407E-A947-70E740481C1C}">
                <a14:useLocalDpi xmlns:a14="http://schemas.microsoft.com/office/drawing/2010/main" val="0"/>
              </a:ext>
            </a:extLst>
          </a:blip>
          <a:srcRect t="5718" b="5718"/>
          <a:stretch/>
        </p:blipFill>
        <p:spPr bwMode="auto">
          <a:xfrm>
            <a:off x="2736850" y="1234440"/>
            <a:ext cx="6407150" cy="5623560"/>
          </a:xfrm>
          <a:prstGeom prst="rect">
            <a:avLst/>
          </a:prstGeom>
          <a:noFill/>
          <a:ln>
            <a:noFill/>
          </a:ln>
        </p:spPr>
      </p:pic>
      <p:sp>
        <p:nvSpPr>
          <p:cNvPr id="4" name="TextBox 3"/>
          <p:cNvSpPr txBox="1"/>
          <p:nvPr/>
        </p:nvSpPr>
        <p:spPr>
          <a:xfrm>
            <a:off x="5162096" y="866298"/>
            <a:ext cx="1388646" cy="523220"/>
          </a:xfrm>
          <a:prstGeom prst="rect">
            <a:avLst/>
          </a:prstGeom>
          <a:noFill/>
        </p:spPr>
        <p:txBody>
          <a:bodyPr wrap="none" rtlCol="0">
            <a:spAutoFit/>
          </a:bodyPr>
          <a:lstStyle/>
          <a:p>
            <a:r>
              <a:rPr lang="en-US" sz="2800" dirty="0" smtClean="0"/>
              <a:t>Females</a:t>
            </a:r>
            <a:endParaRPr lang="en-US" sz="2800" dirty="0"/>
          </a:p>
        </p:txBody>
      </p:sp>
      <p:sp>
        <p:nvSpPr>
          <p:cNvPr id="6" name="Title 1"/>
          <p:cNvSpPr>
            <a:spLocks noGrp="1"/>
          </p:cNvSpPr>
          <p:nvPr>
            <p:ph type="title"/>
          </p:nvPr>
        </p:nvSpPr>
        <p:spPr>
          <a:xfrm>
            <a:off x="294874" y="207800"/>
            <a:ext cx="8317984" cy="556056"/>
          </a:xfrm>
        </p:spPr>
        <p:txBody>
          <a:bodyPr>
            <a:noAutofit/>
          </a:bodyPr>
          <a:lstStyle/>
          <a:p>
            <a:pPr algn="l"/>
            <a:r>
              <a:rPr lang="en-US" sz="3600" dirty="0" smtClean="0"/>
              <a:t>Size-frequencies: 2018 versus 2019 </a:t>
            </a:r>
            <a:endParaRPr lang="en-CA" sz="3600" dirty="0"/>
          </a:p>
        </p:txBody>
      </p:sp>
      <p:sp>
        <p:nvSpPr>
          <p:cNvPr id="7" name="TextBox 6"/>
          <p:cNvSpPr txBox="1"/>
          <p:nvPr/>
        </p:nvSpPr>
        <p:spPr>
          <a:xfrm>
            <a:off x="205617" y="2318880"/>
            <a:ext cx="2757716" cy="2308324"/>
          </a:xfrm>
          <a:prstGeom prst="rect">
            <a:avLst/>
          </a:prstGeom>
          <a:noFill/>
        </p:spPr>
        <p:txBody>
          <a:bodyPr wrap="square" rtlCol="0">
            <a:spAutoFit/>
          </a:bodyPr>
          <a:lstStyle/>
          <a:p>
            <a:r>
              <a:rPr lang="en-US" dirty="0" smtClean="0"/>
              <a:t>Same pattern as sub-legal males:</a:t>
            </a:r>
          </a:p>
          <a:p>
            <a:pPr marL="285750" indent="-285750">
              <a:buFont typeface="Arial"/>
              <a:buChar char="•"/>
            </a:pPr>
            <a:r>
              <a:rPr lang="en-US" dirty="0"/>
              <a:t>Large increases for first 2 visible instars (&lt;25mm)</a:t>
            </a:r>
            <a:r>
              <a:rPr lang="en-US" dirty="0" smtClean="0"/>
              <a:t>.</a:t>
            </a:r>
          </a:p>
          <a:p>
            <a:pPr marL="285750" indent="-285750">
              <a:buFont typeface="Arial"/>
              <a:buChar char="•"/>
            </a:pPr>
            <a:r>
              <a:rPr lang="en-US" dirty="0" smtClean="0"/>
              <a:t>Increase ~40% among immature and mature females.</a:t>
            </a:r>
            <a:endParaRPr lang="en-US" dirty="0"/>
          </a:p>
        </p:txBody>
      </p:sp>
    </p:spTree>
    <p:extLst>
      <p:ext uri="{BB962C8B-B14F-4D97-AF65-F5344CB8AC3E}">
        <p14:creationId xmlns:p14="http://schemas.microsoft.com/office/powerpoint/2010/main" val="11190603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44600"/>
          </a:xfrm>
        </p:spPr>
        <p:txBody>
          <a:bodyPr>
            <a:normAutofit/>
          </a:bodyPr>
          <a:lstStyle/>
          <a:p>
            <a:pPr algn="l"/>
            <a:r>
              <a:rPr lang="en-US" sz="3600" dirty="0" smtClean="0"/>
              <a:t>Passive trawling phase recap:</a:t>
            </a:r>
            <a:endParaRPr lang="en-US" sz="3600" dirty="0"/>
          </a:p>
        </p:txBody>
      </p:sp>
      <p:pic>
        <p:nvPicPr>
          <p:cNvPr id="5" name="Picture 4"/>
          <p:cNvPicPr/>
          <p:nvPr/>
        </p:nvPicPr>
        <p:blipFill>
          <a:blip r:embed="rId2">
            <a:extLst>
              <a:ext uri="{28A0092B-C50C-407E-A947-70E740481C1C}">
                <a14:useLocalDpi xmlns:a14="http://schemas.microsoft.com/office/drawing/2010/main" val="0"/>
              </a:ext>
            </a:extLst>
          </a:blip>
          <a:srcRect/>
          <a:stretch>
            <a:fillRect/>
          </a:stretch>
        </p:blipFill>
        <p:spPr bwMode="auto">
          <a:xfrm>
            <a:off x="1291922" y="1028095"/>
            <a:ext cx="6485316" cy="5721048"/>
          </a:xfrm>
          <a:prstGeom prst="rect">
            <a:avLst/>
          </a:prstGeom>
          <a:noFill/>
        </p:spPr>
      </p:pic>
    </p:spTree>
    <p:extLst>
      <p:ext uri="{BB962C8B-B14F-4D97-AF65-F5344CB8AC3E}">
        <p14:creationId xmlns:p14="http://schemas.microsoft.com/office/powerpoint/2010/main" val="26240515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3955143"/>
            <a:ext cx="8229600" cy="2600476"/>
          </a:xfrm>
        </p:spPr>
        <p:txBody>
          <a:bodyPr>
            <a:normAutofit fontScale="85000" lnSpcReduction="20000"/>
          </a:bodyPr>
          <a:lstStyle/>
          <a:p>
            <a:pPr marL="0" indent="0">
              <a:buNone/>
            </a:pPr>
            <a:r>
              <a:rPr lang="en-US" dirty="0" smtClean="0"/>
              <a:t>End-of-tow summary:</a:t>
            </a:r>
          </a:p>
          <a:p>
            <a:r>
              <a:rPr lang="en-US" dirty="0" smtClean="0"/>
              <a:t>Slower winch operation in 2019</a:t>
            </a:r>
          </a:p>
          <a:p>
            <a:r>
              <a:rPr lang="en-US" dirty="0" smtClean="0"/>
              <a:t>Vessel continued moving forward.</a:t>
            </a:r>
          </a:p>
          <a:p>
            <a:r>
              <a:rPr lang="en-US" dirty="0" smtClean="0"/>
              <a:t>Moderate vessel deceleration.</a:t>
            </a:r>
            <a:endParaRPr lang="en-US" dirty="0" smtClean="0"/>
          </a:p>
          <a:p>
            <a:r>
              <a:rPr lang="en-US" dirty="0" smtClean="0"/>
              <a:t>Scale of passive phase swept areas suggested as </a:t>
            </a:r>
            <a:r>
              <a:rPr lang="en-US" dirty="0" smtClean="0"/>
              <a:t>a large source of unaccounted bias.</a:t>
            </a:r>
            <a:endParaRPr lang="en-CA" dirty="0"/>
          </a:p>
        </p:txBody>
      </p:sp>
      <p:sp>
        <p:nvSpPr>
          <p:cNvPr id="6" name="Title 1"/>
          <p:cNvSpPr txBox="1">
            <a:spLocks/>
          </p:cNvSpPr>
          <p:nvPr/>
        </p:nvSpPr>
        <p:spPr>
          <a:xfrm>
            <a:off x="457200" y="274638"/>
            <a:ext cx="8229600" cy="64460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3600" dirty="0" smtClean="0"/>
              <a:t>Passive trawling phase recap:</a:t>
            </a:r>
            <a:endParaRPr lang="en-US" sz="3600" dirty="0"/>
          </a:p>
        </p:txBody>
      </p:sp>
      <p:graphicFrame>
        <p:nvGraphicFramePr>
          <p:cNvPr id="8" name="Table 7"/>
          <p:cNvGraphicFramePr>
            <a:graphicFrameLocks noGrp="1"/>
          </p:cNvGraphicFramePr>
          <p:nvPr>
            <p:extLst>
              <p:ext uri="{D42A27DB-BD31-4B8C-83A1-F6EECF244321}">
                <p14:modId xmlns:p14="http://schemas.microsoft.com/office/powerpoint/2010/main" val="3720391398"/>
              </p:ext>
            </p:extLst>
          </p:nvPr>
        </p:nvGraphicFramePr>
        <p:xfrm>
          <a:off x="1620761" y="1257904"/>
          <a:ext cx="6071809" cy="2225040"/>
        </p:xfrm>
        <a:graphic>
          <a:graphicData uri="http://schemas.openxmlformats.org/drawingml/2006/table">
            <a:tbl>
              <a:tblPr firstRow="1" bandRow="1">
                <a:tableStyleId>{5C22544A-7EE6-4342-B048-85BDC9FD1C3A}</a:tableStyleId>
              </a:tblPr>
              <a:tblGrid>
                <a:gridCol w="2673048"/>
                <a:gridCol w="1136952"/>
                <a:gridCol w="1136952"/>
                <a:gridCol w="1124857"/>
              </a:tblGrid>
              <a:tr h="370840">
                <a:tc>
                  <a:txBody>
                    <a:bodyPr/>
                    <a:lstStyle/>
                    <a:p>
                      <a:r>
                        <a:rPr lang="en-US" dirty="0" smtClean="0"/>
                        <a:t>Variable</a:t>
                      </a:r>
                      <a:endParaRPr lang="en-US" dirty="0"/>
                    </a:p>
                  </a:txBody>
                  <a:tcPr/>
                </a:tc>
                <a:tc>
                  <a:txBody>
                    <a:bodyPr/>
                    <a:lstStyle/>
                    <a:p>
                      <a:pPr algn="ctr"/>
                      <a:r>
                        <a:rPr lang="en-US" dirty="0" smtClean="0"/>
                        <a:t>2017</a:t>
                      </a:r>
                      <a:endParaRPr lang="en-US" dirty="0"/>
                    </a:p>
                  </a:txBody>
                  <a:tcPr/>
                </a:tc>
                <a:tc>
                  <a:txBody>
                    <a:bodyPr/>
                    <a:lstStyle/>
                    <a:p>
                      <a:pPr algn="ctr"/>
                      <a:r>
                        <a:rPr lang="en-US" dirty="0" smtClean="0"/>
                        <a:t>2018</a:t>
                      </a:r>
                      <a:endParaRPr lang="en-US" dirty="0"/>
                    </a:p>
                  </a:txBody>
                  <a:tcPr/>
                </a:tc>
                <a:tc>
                  <a:txBody>
                    <a:bodyPr/>
                    <a:lstStyle/>
                    <a:p>
                      <a:pPr algn="ctr"/>
                      <a:r>
                        <a:rPr lang="en-US" dirty="0" smtClean="0"/>
                        <a:t>2019</a:t>
                      </a:r>
                      <a:endParaRPr lang="en-US" dirty="0"/>
                    </a:p>
                  </a:txBody>
                  <a:tcPr/>
                </a:tc>
              </a:tr>
              <a:tr h="370840">
                <a:tc>
                  <a:txBody>
                    <a:bodyPr/>
                    <a:lstStyle/>
                    <a:p>
                      <a:r>
                        <a:rPr lang="en-US" dirty="0" smtClean="0"/>
                        <a:t>Swept area</a:t>
                      </a:r>
                      <a:endParaRPr lang="en-US" dirty="0"/>
                    </a:p>
                  </a:txBody>
                  <a:tcPr/>
                </a:tc>
                <a:tc>
                  <a:txBody>
                    <a:bodyPr/>
                    <a:lstStyle/>
                    <a:p>
                      <a:pPr algn="ctr"/>
                      <a:r>
                        <a:rPr lang="en-US" dirty="0" smtClean="0"/>
                        <a:t>2815 m</a:t>
                      </a:r>
                      <a:r>
                        <a:rPr lang="en-US" baseline="30000" dirty="0" smtClean="0"/>
                        <a:t>2</a:t>
                      </a:r>
                      <a:endParaRPr lang="en-US" dirty="0"/>
                    </a:p>
                  </a:txBody>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dirty="0" smtClean="0"/>
                        <a:t>2769 m</a:t>
                      </a:r>
                      <a:r>
                        <a:rPr lang="en-US" baseline="30000" dirty="0" smtClean="0"/>
                        <a:t>2</a:t>
                      </a:r>
                      <a:endParaRPr lang="en-US" dirty="0" smtClean="0"/>
                    </a:p>
                  </a:txBody>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dirty="0" smtClean="0"/>
                        <a:t>2751 m</a:t>
                      </a:r>
                      <a:r>
                        <a:rPr lang="en-US" baseline="30000" dirty="0" smtClean="0"/>
                        <a:t>2</a:t>
                      </a:r>
                      <a:endParaRPr lang="en-US" dirty="0" smtClean="0"/>
                    </a:p>
                  </a:txBody>
                  <a:tcPr/>
                </a:tc>
              </a:tr>
              <a:tr h="370840">
                <a:tc>
                  <a:txBody>
                    <a:bodyPr/>
                    <a:lstStyle/>
                    <a:p>
                      <a:r>
                        <a:rPr lang="en-US" dirty="0" smtClean="0"/>
                        <a:t>Tow duration</a:t>
                      </a:r>
                      <a:endParaRPr lang="en-US" dirty="0"/>
                    </a:p>
                  </a:txBody>
                  <a:tcPr/>
                </a:tc>
                <a:tc>
                  <a:txBody>
                    <a:bodyPr/>
                    <a:lstStyle/>
                    <a:p>
                      <a:pPr algn="ctr"/>
                      <a:r>
                        <a:rPr lang="en-US" dirty="0" smtClean="0"/>
                        <a:t>313s</a:t>
                      </a:r>
                      <a:endParaRPr lang="en-US" dirty="0"/>
                    </a:p>
                  </a:txBody>
                  <a:tcPr/>
                </a:tc>
                <a:tc>
                  <a:txBody>
                    <a:bodyPr/>
                    <a:lstStyle/>
                    <a:p>
                      <a:pPr algn="ctr"/>
                      <a:r>
                        <a:rPr lang="en-US" dirty="0" smtClean="0"/>
                        <a:t>310s</a:t>
                      </a:r>
                      <a:endParaRPr lang="en-US" dirty="0"/>
                    </a:p>
                  </a:txBody>
                  <a:tcPr/>
                </a:tc>
                <a:tc>
                  <a:txBody>
                    <a:bodyPr/>
                    <a:lstStyle/>
                    <a:p>
                      <a:pPr algn="ctr"/>
                      <a:r>
                        <a:rPr lang="en-US" dirty="0" smtClean="0"/>
                        <a:t>307s</a:t>
                      </a:r>
                      <a:endParaRPr lang="en-US" dirty="0"/>
                    </a:p>
                  </a:txBody>
                  <a:tcPr/>
                </a:tc>
              </a:tr>
              <a:tr h="370840">
                <a:tc>
                  <a:txBody>
                    <a:bodyPr/>
                    <a:lstStyle/>
                    <a:p>
                      <a:r>
                        <a:rPr lang="en-US" dirty="0" smtClean="0"/>
                        <a:t>Haul time</a:t>
                      </a:r>
                      <a:endParaRPr lang="en-US" dirty="0"/>
                    </a:p>
                  </a:txBody>
                  <a:tcPr/>
                </a:tc>
                <a:tc>
                  <a:txBody>
                    <a:bodyPr/>
                    <a:lstStyle/>
                    <a:p>
                      <a:pPr algn="ctr"/>
                      <a:r>
                        <a:rPr lang="en-US" dirty="0" smtClean="0"/>
                        <a:t>218s</a:t>
                      </a:r>
                      <a:endParaRPr lang="en-US" dirty="0"/>
                    </a:p>
                  </a:txBody>
                  <a:tcPr/>
                </a:tc>
                <a:tc>
                  <a:txBody>
                    <a:bodyPr/>
                    <a:lstStyle/>
                    <a:p>
                      <a:pPr algn="ctr"/>
                      <a:r>
                        <a:rPr lang="en-US" dirty="0" smtClean="0"/>
                        <a:t>-</a:t>
                      </a:r>
                      <a:endParaRPr lang="en-US" dirty="0"/>
                    </a:p>
                  </a:txBody>
                  <a:tcPr/>
                </a:tc>
                <a:tc>
                  <a:txBody>
                    <a:bodyPr/>
                    <a:lstStyle/>
                    <a:p>
                      <a:pPr algn="ctr"/>
                      <a:r>
                        <a:rPr lang="en-US" dirty="0" smtClean="0"/>
                        <a:t>254s</a:t>
                      </a:r>
                      <a:endParaRPr lang="en-US" dirty="0"/>
                    </a:p>
                  </a:txBody>
                  <a:tcPr/>
                </a:tc>
              </a:tr>
              <a:tr h="370840">
                <a:tc>
                  <a:txBody>
                    <a:bodyPr/>
                    <a:lstStyle/>
                    <a:p>
                      <a:r>
                        <a:rPr lang="en-US" dirty="0" smtClean="0"/>
                        <a:t>Passive phase duration</a:t>
                      </a:r>
                      <a:endParaRPr lang="en-US" dirty="0"/>
                    </a:p>
                  </a:txBody>
                  <a:tcPr/>
                </a:tc>
                <a:tc>
                  <a:txBody>
                    <a:bodyPr/>
                    <a:lstStyle/>
                    <a:p>
                      <a:pPr algn="ctr"/>
                      <a:r>
                        <a:rPr lang="en-US" dirty="0" smtClean="0"/>
                        <a:t>82s</a:t>
                      </a:r>
                      <a:endParaRPr lang="en-US" dirty="0"/>
                    </a:p>
                  </a:txBody>
                  <a:tcPr/>
                </a:tc>
                <a:tc>
                  <a:txBody>
                    <a:bodyPr/>
                    <a:lstStyle/>
                    <a:p>
                      <a:pPr algn="ctr"/>
                      <a:r>
                        <a:rPr lang="en-US" dirty="0" smtClean="0"/>
                        <a:t>75s</a:t>
                      </a:r>
                      <a:endParaRPr lang="en-US" dirty="0"/>
                    </a:p>
                  </a:txBody>
                  <a:tcPr/>
                </a:tc>
                <a:tc>
                  <a:txBody>
                    <a:bodyPr/>
                    <a:lstStyle/>
                    <a:p>
                      <a:pPr algn="ctr"/>
                      <a:r>
                        <a:rPr lang="en-US" dirty="0" smtClean="0"/>
                        <a:t>116s</a:t>
                      </a:r>
                      <a:endParaRPr lang="en-US" dirty="0"/>
                    </a:p>
                  </a:txBody>
                  <a:tcPr/>
                </a:tc>
              </a:tr>
              <a:tr h="370840">
                <a:tc>
                  <a:txBody>
                    <a:bodyPr/>
                    <a:lstStyle/>
                    <a:p>
                      <a:r>
                        <a:rPr lang="en-US" dirty="0" smtClean="0"/>
                        <a:t>Passive phase swept area</a:t>
                      </a:r>
                      <a:endParaRPr lang="en-US" dirty="0"/>
                    </a:p>
                  </a:txBody>
                  <a:tcPr/>
                </a:tc>
                <a:tc>
                  <a:txBody>
                    <a:bodyPr/>
                    <a:lstStyle/>
                    <a:p>
                      <a:pPr algn="ctr"/>
                      <a:r>
                        <a:rPr lang="en-US" dirty="0" smtClean="0"/>
                        <a:t>1014</a:t>
                      </a:r>
                      <a:r>
                        <a:rPr lang="en-US" baseline="0" dirty="0" smtClean="0"/>
                        <a:t> m</a:t>
                      </a:r>
                      <a:r>
                        <a:rPr lang="en-US" baseline="30000" dirty="0" smtClean="0"/>
                        <a:t>2</a:t>
                      </a:r>
                      <a:endParaRPr lang="en-US" dirty="0"/>
                    </a:p>
                  </a:txBody>
                  <a:tcPr/>
                </a:tc>
                <a:tc>
                  <a:txBody>
                    <a:bodyPr/>
                    <a:lstStyle/>
                    <a:p>
                      <a:pPr algn="ctr"/>
                      <a:r>
                        <a:rPr lang="en-US" dirty="0" smtClean="0"/>
                        <a:t>938 m</a:t>
                      </a:r>
                      <a:r>
                        <a:rPr lang="en-US" baseline="30000" dirty="0" smtClean="0"/>
                        <a:t>2</a:t>
                      </a:r>
                      <a:endParaRPr lang="en-US" dirty="0"/>
                    </a:p>
                  </a:txBody>
                  <a:tcPr/>
                </a:tc>
                <a:tc>
                  <a:txBody>
                    <a:bodyPr/>
                    <a:lstStyle/>
                    <a:p>
                      <a:pPr algn="ctr"/>
                      <a:r>
                        <a:rPr lang="en-US" dirty="0" smtClean="0"/>
                        <a:t>1270 m</a:t>
                      </a:r>
                      <a:r>
                        <a:rPr lang="en-US" baseline="30000" dirty="0" smtClean="0"/>
                        <a:t>2</a:t>
                      </a:r>
                      <a:endParaRPr lang="en-US" dirty="0"/>
                    </a:p>
                  </a:txBody>
                  <a:tcPr/>
                </a:tc>
              </a:tr>
            </a:tbl>
          </a:graphicData>
        </a:graphic>
      </p:graphicFrame>
    </p:spTree>
    <p:extLst>
      <p:ext uri="{BB962C8B-B14F-4D97-AF65-F5344CB8AC3E}">
        <p14:creationId xmlns:p14="http://schemas.microsoft.com/office/powerpoint/2010/main" val="14227199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898600"/>
          </a:xfrm>
        </p:spPr>
        <p:txBody>
          <a:bodyPr/>
          <a:lstStyle/>
          <a:p>
            <a:pPr algn="l"/>
            <a:r>
              <a:rPr lang="en-US" dirty="0" smtClean="0"/>
              <a:t>Protocol changes for 2020:</a:t>
            </a:r>
            <a:endParaRPr lang="en-US" dirty="0"/>
          </a:p>
        </p:txBody>
      </p:sp>
      <p:sp>
        <p:nvSpPr>
          <p:cNvPr id="3" name="Content Placeholder 2"/>
          <p:cNvSpPr>
            <a:spLocks noGrp="1"/>
          </p:cNvSpPr>
          <p:nvPr>
            <p:ph idx="1"/>
          </p:nvPr>
        </p:nvSpPr>
        <p:spPr>
          <a:xfrm>
            <a:off x="457200" y="1600201"/>
            <a:ext cx="8229600" cy="3056466"/>
          </a:xfrm>
        </p:spPr>
        <p:txBody>
          <a:bodyPr>
            <a:normAutofit/>
          </a:bodyPr>
          <a:lstStyle/>
          <a:p>
            <a:pPr marL="0" indent="0">
              <a:buNone/>
            </a:pPr>
            <a:r>
              <a:rPr lang="en-US" dirty="0" smtClean="0"/>
              <a:t>At the end of tow:</a:t>
            </a:r>
            <a:endParaRPr lang="en-US" dirty="0"/>
          </a:p>
          <a:p>
            <a:r>
              <a:rPr lang="en-US" dirty="0" smtClean="0"/>
              <a:t>Increase </a:t>
            </a:r>
            <a:r>
              <a:rPr lang="en-US" dirty="0"/>
              <a:t>winch </a:t>
            </a:r>
            <a:r>
              <a:rPr lang="en-US" dirty="0" smtClean="0"/>
              <a:t>speed.</a:t>
            </a:r>
            <a:endParaRPr lang="en-US" dirty="0"/>
          </a:p>
          <a:p>
            <a:r>
              <a:rPr lang="en-US" dirty="0"/>
              <a:t>Stronger vessel </a:t>
            </a:r>
            <a:r>
              <a:rPr lang="en-US" dirty="0" smtClean="0"/>
              <a:t>deceleration.</a:t>
            </a:r>
            <a:endParaRPr lang="en-US" dirty="0"/>
          </a:p>
          <a:p>
            <a:r>
              <a:rPr lang="en-US" dirty="0"/>
              <a:t>Turn vessel </a:t>
            </a:r>
            <a:r>
              <a:rPr lang="en-US" dirty="0" smtClean="0"/>
              <a:t>while winching.</a:t>
            </a:r>
            <a:endParaRPr lang="en-US" dirty="0"/>
          </a:p>
        </p:txBody>
      </p:sp>
    </p:spTree>
    <p:extLst>
      <p:ext uri="{BB962C8B-B14F-4D97-AF65-F5344CB8AC3E}">
        <p14:creationId xmlns:p14="http://schemas.microsoft.com/office/powerpoint/2010/main" val="35614150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5772" y="177876"/>
            <a:ext cx="8229600" cy="629359"/>
          </a:xfrm>
        </p:spPr>
        <p:txBody>
          <a:bodyPr>
            <a:normAutofit/>
          </a:bodyPr>
          <a:lstStyle/>
          <a:p>
            <a:pPr algn="l"/>
            <a:r>
              <a:rPr lang="en-US" sz="3200" b="1" dirty="0" smtClean="0"/>
              <a:t>Survey Vessel </a:t>
            </a:r>
            <a:r>
              <a:rPr lang="en-US" sz="3200" b="1" dirty="0"/>
              <a:t>T</a:t>
            </a:r>
            <a:r>
              <a:rPr lang="en-US" sz="3200" b="1" dirty="0" smtClean="0"/>
              <a:t>racks</a:t>
            </a:r>
            <a:r>
              <a:rPr lang="en-US" sz="3200" b="1" dirty="0" smtClean="0"/>
              <a:t>: 2017-2020</a:t>
            </a:r>
            <a:endParaRPr lang="en-US" sz="3200" b="1" dirty="0"/>
          </a:p>
        </p:txBody>
      </p:sp>
      <p:pic>
        <p:nvPicPr>
          <p:cNvPr id="4" name="Picture 3" descr="Macintosh HD:Users:crustacean:Desktop:Stock-Assessment-2020:results:figures:english:survey:vessel.tracks.2017-2020.pdf"/>
          <p:cNvPicPr/>
          <p:nvPr/>
        </p:nvPicPr>
        <p:blipFill>
          <a:blip r:embed="rId3">
            <a:extLst>
              <a:ext uri="{28A0092B-C50C-407E-A947-70E740481C1C}">
                <a14:useLocalDpi xmlns:a14="http://schemas.microsoft.com/office/drawing/2010/main" val="0"/>
              </a:ext>
            </a:extLst>
          </a:blip>
          <a:srcRect/>
          <a:stretch>
            <a:fillRect/>
          </a:stretch>
        </p:blipFill>
        <p:spPr bwMode="auto">
          <a:xfrm>
            <a:off x="730015" y="495905"/>
            <a:ext cx="7252842" cy="6782299"/>
          </a:xfrm>
          <a:prstGeom prst="rect">
            <a:avLst/>
          </a:prstGeom>
          <a:noFill/>
          <a:ln>
            <a:noFill/>
          </a:ln>
        </p:spPr>
      </p:pic>
    </p:spTree>
    <p:extLst>
      <p:ext uri="{BB962C8B-B14F-4D97-AF65-F5344CB8AC3E}">
        <p14:creationId xmlns:p14="http://schemas.microsoft.com/office/powerpoint/2010/main" val="308488437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4791</TotalTime>
  <Words>1634</Words>
  <Application>Microsoft Macintosh PowerPoint</Application>
  <PresentationFormat>On-screen Show (4:3)</PresentationFormat>
  <Paragraphs>191</Paragraphs>
  <Slides>17</Slides>
  <Notes>8</Notes>
  <HiddenSlides>0</HiddenSlides>
  <MMClips>0</MMClip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Office Theme</vt:lpstr>
      <vt:lpstr>2020 sGSL Snow Crab Stock Assessment:  A review of recent survey issues</vt:lpstr>
      <vt:lpstr>Population Indices:</vt:lpstr>
      <vt:lpstr>Population Indices:</vt:lpstr>
      <vt:lpstr>Size-frequencies: 2018 versus 2019 </vt:lpstr>
      <vt:lpstr>Size-frequencies: 2018 versus 2019 </vt:lpstr>
      <vt:lpstr>Passive trawling phase recap:</vt:lpstr>
      <vt:lpstr>PowerPoint Presentation</vt:lpstr>
      <vt:lpstr>Protocol changes for 2020:</vt:lpstr>
      <vt:lpstr>Survey Vessel Tracks: 2017-2020</vt:lpstr>
      <vt:lpstr>2020 Survey Summary:</vt:lpstr>
      <vt:lpstr>Explanation:</vt:lpstr>
      <vt:lpstr>PowerPoint Presentation</vt:lpstr>
      <vt:lpstr>PowerPoint Presentation</vt:lpstr>
      <vt:lpstr>Why has the legal-sized male abundance remained so stable between 2018-2020, given the seeming increase in catchability among sub-legals?</vt:lpstr>
      <vt:lpstr>PowerPoint Presentation</vt:lpstr>
      <vt:lpstr>Conclusions:</vt:lpstr>
      <vt:lpstr>Management implications:</vt:lpstr>
    </vt:vector>
  </TitlesOfParts>
  <Company>EEE</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Crustacean Crusty</dc:creator>
  <cp:lastModifiedBy>Crustacean Crusty</cp:lastModifiedBy>
  <cp:revision>103</cp:revision>
  <dcterms:created xsi:type="dcterms:W3CDTF">2021-01-15T19:09:25Z</dcterms:created>
  <dcterms:modified xsi:type="dcterms:W3CDTF">2021-01-19T21:42:21Z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bfb733f-faef-464c-9b6d-731b56f94973_Enabled">
    <vt:lpwstr>true</vt:lpwstr>
  </property>
  <property fmtid="{D5CDD505-2E9C-101B-9397-08002B2CF9AE}" pid="3" name="MSIP_Label_1bfb733f-faef-464c-9b6d-731b56f94973_SetDate">
    <vt:lpwstr>2021-01-18T13:02:35Z</vt:lpwstr>
  </property>
  <property fmtid="{D5CDD505-2E9C-101B-9397-08002B2CF9AE}" pid="4" name="MSIP_Label_1bfb733f-faef-464c-9b6d-731b56f94973_Method">
    <vt:lpwstr>Standard</vt:lpwstr>
  </property>
  <property fmtid="{D5CDD505-2E9C-101B-9397-08002B2CF9AE}" pid="5" name="MSIP_Label_1bfb733f-faef-464c-9b6d-731b56f94973_Name">
    <vt:lpwstr>Unclass - Non-Classifié</vt:lpwstr>
  </property>
  <property fmtid="{D5CDD505-2E9C-101B-9397-08002B2CF9AE}" pid="6" name="MSIP_Label_1bfb733f-faef-464c-9b6d-731b56f94973_SiteId">
    <vt:lpwstr>1594fdae-a1d9-4405-915d-011467234338</vt:lpwstr>
  </property>
  <property fmtid="{D5CDD505-2E9C-101B-9397-08002B2CF9AE}" pid="7" name="MSIP_Label_1bfb733f-faef-464c-9b6d-731b56f94973_ActionId">
    <vt:lpwstr>19b66c9f-e396-4e92-871e-0000daa88b90</vt:lpwstr>
  </property>
</Properties>
</file>

<file path=docProps/thumbnail.jpeg>
</file>